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06"/>
  </p:notesMasterIdLst>
  <p:sldIdLst>
    <p:sldId id="256" r:id="rId2"/>
    <p:sldId id="275" r:id="rId3"/>
    <p:sldId id="287" r:id="rId4"/>
    <p:sldId id="273" r:id="rId5"/>
    <p:sldId id="272" r:id="rId6"/>
    <p:sldId id="279" r:id="rId7"/>
    <p:sldId id="276" r:id="rId8"/>
    <p:sldId id="288" r:id="rId9"/>
    <p:sldId id="404" r:id="rId10"/>
    <p:sldId id="405" r:id="rId11"/>
    <p:sldId id="406" r:id="rId12"/>
    <p:sldId id="407" r:id="rId13"/>
    <p:sldId id="359" r:id="rId14"/>
    <p:sldId id="360" r:id="rId15"/>
    <p:sldId id="361" r:id="rId16"/>
    <p:sldId id="362" r:id="rId17"/>
    <p:sldId id="300"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289"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290" r:id="rId54"/>
    <p:sldId id="363" r:id="rId55"/>
    <p:sldId id="364" r:id="rId56"/>
    <p:sldId id="365" r:id="rId57"/>
    <p:sldId id="366" r:id="rId58"/>
    <p:sldId id="367" r:id="rId59"/>
    <p:sldId id="368" r:id="rId60"/>
    <p:sldId id="369" r:id="rId61"/>
    <p:sldId id="382" r:id="rId62"/>
    <p:sldId id="299" r:id="rId63"/>
    <p:sldId id="339" r:id="rId64"/>
    <p:sldId id="340" r:id="rId65"/>
    <p:sldId id="341" r:id="rId66"/>
    <p:sldId id="342" r:id="rId67"/>
    <p:sldId id="294" r:id="rId68"/>
    <p:sldId id="291" r:id="rId69"/>
    <p:sldId id="292" r:id="rId70"/>
    <p:sldId id="293" r:id="rId71"/>
    <p:sldId id="297" r:id="rId72"/>
    <p:sldId id="384" r:id="rId73"/>
    <p:sldId id="385" r:id="rId74"/>
    <p:sldId id="386" r:id="rId75"/>
    <p:sldId id="387" r:id="rId76"/>
    <p:sldId id="388" r:id="rId77"/>
    <p:sldId id="389" r:id="rId78"/>
    <p:sldId id="390" r:id="rId79"/>
    <p:sldId id="391" r:id="rId80"/>
    <p:sldId id="392" r:id="rId81"/>
    <p:sldId id="393" r:id="rId82"/>
    <p:sldId id="394" r:id="rId83"/>
    <p:sldId id="395" r:id="rId84"/>
    <p:sldId id="396" r:id="rId85"/>
    <p:sldId id="397" r:id="rId86"/>
    <p:sldId id="398" r:id="rId87"/>
    <p:sldId id="298" r:id="rId88"/>
    <p:sldId id="285" r:id="rId89"/>
    <p:sldId id="295" r:id="rId90"/>
    <p:sldId id="383" r:id="rId91"/>
    <p:sldId id="296" r:id="rId92"/>
    <p:sldId id="371" r:id="rId93"/>
    <p:sldId id="372" r:id="rId94"/>
    <p:sldId id="373" r:id="rId95"/>
    <p:sldId id="374" r:id="rId96"/>
    <p:sldId id="375" r:id="rId97"/>
    <p:sldId id="376" r:id="rId98"/>
    <p:sldId id="377" r:id="rId99"/>
    <p:sldId id="399" r:id="rId100"/>
    <p:sldId id="400" r:id="rId101"/>
    <p:sldId id="401" r:id="rId102"/>
    <p:sldId id="402" r:id="rId103"/>
    <p:sldId id="403" r:id="rId104"/>
    <p:sldId id="381" r:id="rId10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92623"/>
  </p:normalViewPr>
  <p:slideViewPr>
    <p:cSldViewPr snapToGrid="0" snapToObjects="1">
      <p:cViewPr varScale="1">
        <p:scale>
          <a:sx n="72" d="100"/>
          <a:sy n="72" d="100"/>
        </p:scale>
        <p:origin x="80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CC617-89B9-4F49-B97D-DC69E5A3D9C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ltLang="zh-TW"/>
        </a:p>
      </dgm:t>
    </dgm:pt>
    <dgm:pt modelId="{60F6F411-63C6-4359-9383-A1E82163A533}">
      <dgm:prSet phldrT="[Text]"/>
      <dgm:spPr/>
      <dgm:t>
        <a:bodyPr/>
        <a:lstStyle/>
        <a:p>
          <a:r>
            <a:rPr lang="en-US" altLang="zh-TW" dirty="0" err="1" smtClean="0"/>
            <a:t>JanitorMonkey</a:t>
          </a:r>
          <a:endParaRPr lang="en-US" altLang="zh-TW" dirty="0"/>
        </a:p>
      </dgm:t>
    </dgm:pt>
    <dgm:pt modelId="{5C99DC3C-7158-4482-B6AA-3A5A6ACF0519}" type="parTrans" cxnId="{CB656835-E25C-4DF6-BF2F-5EE61F8B0653}">
      <dgm:prSet/>
      <dgm:spPr/>
      <dgm:t>
        <a:bodyPr/>
        <a:lstStyle/>
        <a:p>
          <a:endParaRPr lang="en-US" altLang="zh-TW"/>
        </a:p>
      </dgm:t>
    </dgm:pt>
    <dgm:pt modelId="{733E1761-B51B-4713-92AA-3B77C9672FBA}" type="sibTrans" cxnId="{CB656835-E25C-4DF6-BF2F-5EE61F8B0653}">
      <dgm:prSet/>
      <dgm:spPr/>
      <dgm:t>
        <a:bodyPr/>
        <a:lstStyle/>
        <a:p>
          <a:endParaRPr lang="en-US" altLang="zh-TW"/>
        </a:p>
      </dgm:t>
    </dgm:pt>
    <dgm:pt modelId="{ACE63D32-6D52-4553-ADCE-EDD58FCE2F45}">
      <dgm:prSet phldrT="[Text]"/>
      <dgm:spPr/>
      <dgm:t>
        <a:bodyPr/>
        <a:lstStyle/>
        <a:p>
          <a:r>
            <a:rPr lang="en-US" altLang="zh-TW" dirty="0" err="1" smtClean="0"/>
            <a:t>JanitorA</a:t>
          </a:r>
          <a:endParaRPr lang="en-US" altLang="zh-TW" dirty="0"/>
        </a:p>
      </dgm:t>
    </dgm:pt>
    <dgm:pt modelId="{AE1B7D08-F0F4-4005-A997-8A8AB6D83BA0}" type="parTrans" cxnId="{E3600239-C7A5-4AA5-930D-E9169E67E923}">
      <dgm:prSet/>
      <dgm:spPr/>
      <dgm:t>
        <a:bodyPr/>
        <a:lstStyle/>
        <a:p>
          <a:endParaRPr lang="en-US" altLang="zh-TW"/>
        </a:p>
      </dgm:t>
    </dgm:pt>
    <dgm:pt modelId="{6569535D-B6F7-4396-BCA7-DE49FCE5B096}" type="sibTrans" cxnId="{E3600239-C7A5-4AA5-930D-E9169E67E923}">
      <dgm:prSet/>
      <dgm:spPr/>
      <dgm:t>
        <a:bodyPr/>
        <a:lstStyle/>
        <a:p>
          <a:endParaRPr lang="en-US" altLang="zh-TW"/>
        </a:p>
      </dgm:t>
    </dgm:pt>
    <dgm:pt modelId="{F6BD0421-D388-4211-B626-1BC57C4A9243}">
      <dgm:prSet phldrT="[Text]"/>
      <dgm:spPr/>
      <dgm:t>
        <a:bodyPr/>
        <a:lstStyle/>
        <a:p>
          <a:r>
            <a:rPr lang="en-US" altLang="zh-TW" dirty="0" smtClean="0"/>
            <a:t>ResourceA1</a:t>
          </a:r>
          <a:endParaRPr lang="en-US" altLang="zh-TW" dirty="0"/>
        </a:p>
      </dgm:t>
    </dgm:pt>
    <dgm:pt modelId="{5371950B-6BDD-4845-B44F-FD32E9D28F81}" type="parTrans" cxnId="{63DC02A5-1EAD-448C-9D8E-E5DE54C83879}">
      <dgm:prSet/>
      <dgm:spPr/>
      <dgm:t>
        <a:bodyPr/>
        <a:lstStyle/>
        <a:p>
          <a:endParaRPr lang="en-US" altLang="zh-TW"/>
        </a:p>
      </dgm:t>
    </dgm:pt>
    <dgm:pt modelId="{F35A7AE5-5A09-4E0A-89B6-9AA63F7D5E0F}" type="sibTrans" cxnId="{63DC02A5-1EAD-448C-9D8E-E5DE54C83879}">
      <dgm:prSet/>
      <dgm:spPr/>
      <dgm:t>
        <a:bodyPr/>
        <a:lstStyle/>
        <a:p>
          <a:endParaRPr lang="en-US" altLang="zh-TW"/>
        </a:p>
      </dgm:t>
    </dgm:pt>
    <dgm:pt modelId="{61D8B5A7-32DA-46BB-9DFD-41B3A21E3DCD}">
      <dgm:prSet phldrT="[Text]"/>
      <dgm:spPr/>
      <dgm:t>
        <a:bodyPr/>
        <a:lstStyle/>
        <a:p>
          <a:r>
            <a:rPr lang="en-US" altLang="zh-TW" dirty="0" smtClean="0"/>
            <a:t>ResourceA2</a:t>
          </a:r>
          <a:endParaRPr lang="en-US" altLang="zh-TW" dirty="0"/>
        </a:p>
      </dgm:t>
    </dgm:pt>
    <dgm:pt modelId="{1572D750-BBFC-45F7-859A-7D9A11CE23DF}" type="parTrans" cxnId="{5C77E28C-C6E3-42B0-A08A-F278D7FA4FF8}">
      <dgm:prSet/>
      <dgm:spPr/>
      <dgm:t>
        <a:bodyPr/>
        <a:lstStyle/>
        <a:p>
          <a:endParaRPr lang="en-US" altLang="zh-TW"/>
        </a:p>
      </dgm:t>
    </dgm:pt>
    <dgm:pt modelId="{AF543E8F-45B7-4FF3-A17A-8FD9E1618FA1}" type="sibTrans" cxnId="{5C77E28C-C6E3-42B0-A08A-F278D7FA4FF8}">
      <dgm:prSet/>
      <dgm:spPr/>
      <dgm:t>
        <a:bodyPr/>
        <a:lstStyle/>
        <a:p>
          <a:endParaRPr lang="en-US" altLang="zh-TW"/>
        </a:p>
      </dgm:t>
    </dgm:pt>
    <dgm:pt modelId="{56C1B96D-C5E4-46DA-B19C-AFDFCCFB3C85}">
      <dgm:prSet phldrT="[Text]"/>
      <dgm:spPr/>
      <dgm:t>
        <a:bodyPr/>
        <a:lstStyle/>
        <a:p>
          <a:r>
            <a:rPr lang="en-US" altLang="zh-TW" dirty="0" err="1" smtClean="0"/>
            <a:t>JanitorB</a:t>
          </a:r>
          <a:endParaRPr lang="en-US" altLang="zh-TW" dirty="0"/>
        </a:p>
      </dgm:t>
    </dgm:pt>
    <dgm:pt modelId="{F2BD08CF-F610-43C0-BD95-AD2CB54762FA}" type="parTrans" cxnId="{14A37736-01BB-4D41-A392-4BDD814C798F}">
      <dgm:prSet/>
      <dgm:spPr/>
      <dgm:t>
        <a:bodyPr/>
        <a:lstStyle/>
        <a:p>
          <a:endParaRPr lang="en-US" altLang="zh-TW"/>
        </a:p>
      </dgm:t>
    </dgm:pt>
    <dgm:pt modelId="{CAB24B3A-292B-49F1-B728-C66A28A9ADED}" type="sibTrans" cxnId="{14A37736-01BB-4D41-A392-4BDD814C798F}">
      <dgm:prSet/>
      <dgm:spPr/>
      <dgm:t>
        <a:bodyPr/>
        <a:lstStyle/>
        <a:p>
          <a:endParaRPr lang="en-US" altLang="zh-TW"/>
        </a:p>
      </dgm:t>
    </dgm:pt>
    <dgm:pt modelId="{840B7F92-E42F-4A71-9FDF-832CA025E3D3}">
      <dgm:prSet phldrT="[Text]"/>
      <dgm:spPr/>
      <dgm:t>
        <a:bodyPr/>
        <a:lstStyle/>
        <a:p>
          <a:r>
            <a:rPr lang="en-US" altLang="zh-TW" dirty="0" smtClean="0"/>
            <a:t>ResourceB1</a:t>
          </a:r>
          <a:endParaRPr lang="en-US" altLang="zh-TW" dirty="0"/>
        </a:p>
      </dgm:t>
    </dgm:pt>
    <dgm:pt modelId="{C1E018E3-3CB2-4709-A10B-221CF428126C}" type="parTrans" cxnId="{86BC24AC-4F69-4CC0-84DC-A7D70CAA3598}">
      <dgm:prSet/>
      <dgm:spPr/>
      <dgm:t>
        <a:bodyPr/>
        <a:lstStyle/>
        <a:p>
          <a:endParaRPr lang="en-US" altLang="zh-TW"/>
        </a:p>
      </dgm:t>
    </dgm:pt>
    <dgm:pt modelId="{87151A05-28B4-4A08-84F2-0ECEC59FCBE5}" type="sibTrans" cxnId="{86BC24AC-4F69-4CC0-84DC-A7D70CAA3598}">
      <dgm:prSet/>
      <dgm:spPr/>
      <dgm:t>
        <a:bodyPr/>
        <a:lstStyle/>
        <a:p>
          <a:endParaRPr lang="en-US" altLang="zh-TW"/>
        </a:p>
      </dgm:t>
    </dgm:pt>
    <dgm:pt modelId="{90D041F8-0E8F-470C-9C80-630ACE7CB2C6}" type="pres">
      <dgm:prSet presAssocID="{D88CC617-89B9-4F49-B97D-DC69E5A3D9CB}" presName="mainComposite" presStyleCnt="0">
        <dgm:presLayoutVars>
          <dgm:chPref val="1"/>
          <dgm:dir/>
          <dgm:animOne val="branch"/>
          <dgm:animLvl val="lvl"/>
          <dgm:resizeHandles val="exact"/>
        </dgm:presLayoutVars>
      </dgm:prSet>
      <dgm:spPr/>
      <dgm:t>
        <a:bodyPr/>
        <a:lstStyle/>
        <a:p>
          <a:endParaRPr lang="en-US" altLang="zh-TW"/>
        </a:p>
      </dgm:t>
    </dgm:pt>
    <dgm:pt modelId="{38117883-414C-4B8F-99A7-646CBE5C7CF1}" type="pres">
      <dgm:prSet presAssocID="{D88CC617-89B9-4F49-B97D-DC69E5A3D9CB}" presName="hierFlow" presStyleCnt="0"/>
      <dgm:spPr/>
    </dgm:pt>
    <dgm:pt modelId="{1C92D055-22D1-4FF3-9F59-2A7601CC691B}" type="pres">
      <dgm:prSet presAssocID="{D88CC617-89B9-4F49-B97D-DC69E5A3D9CB}" presName="hierChild1" presStyleCnt="0">
        <dgm:presLayoutVars>
          <dgm:chPref val="1"/>
          <dgm:animOne val="branch"/>
          <dgm:animLvl val="lvl"/>
        </dgm:presLayoutVars>
      </dgm:prSet>
      <dgm:spPr/>
    </dgm:pt>
    <dgm:pt modelId="{973350A0-EEE9-4C9B-8131-06D2F1150202}" type="pres">
      <dgm:prSet presAssocID="{60F6F411-63C6-4359-9383-A1E82163A533}" presName="Name14" presStyleCnt="0"/>
      <dgm:spPr/>
    </dgm:pt>
    <dgm:pt modelId="{0B49A21A-AF98-46FE-A3A6-6FB98F58C3CE}" type="pres">
      <dgm:prSet presAssocID="{60F6F411-63C6-4359-9383-A1E82163A533}" presName="level1Shape" presStyleLbl="node0" presStyleIdx="0" presStyleCnt="1" custLinFactNeighborX="-1539" custLinFactNeighborY="-334">
        <dgm:presLayoutVars>
          <dgm:chPref val="3"/>
        </dgm:presLayoutVars>
      </dgm:prSet>
      <dgm:spPr/>
      <dgm:t>
        <a:bodyPr/>
        <a:lstStyle/>
        <a:p>
          <a:endParaRPr lang="en-US" altLang="zh-TW"/>
        </a:p>
      </dgm:t>
    </dgm:pt>
    <dgm:pt modelId="{5CA2CCF2-037A-4530-92E9-09C9CFB7A47D}" type="pres">
      <dgm:prSet presAssocID="{60F6F411-63C6-4359-9383-A1E82163A533}" presName="hierChild2" presStyleCnt="0"/>
      <dgm:spPr/>
    </dgm:pt>
    <dgm:pt modelId="{A1279E0C-69C7-453C-A5FA-EA97EC9201D0}" type="pres">
      <dgm:prSet presAssocID="{AE1B7D08-F0F4-4005-A997-8A8AB6D83BA0}" presName="Name19" presStyleLbl="parChTrans1D2" presStyleIdx="0" presStyleCnt="2"/>
      <dgm:spPr/>
      <dgm:t>
        <a:bodyPr/>
        <a:lstStyle/>
        <a:p>
          <a:endParaRPr lang="en-US" altLang="zh-TW"/>
        </a:p>
      </dgm:t>
    </dgm:pt>
    <dgm:pt modelId="{0E1E2F45-8CC7-454F-8EFF-4C659753594A}" type="pres">
      <dgm:prSet presAssocID="{ACE63D32-6D52-4553-ADCE-EDD58FCE2F45}" presName="Name21" presStyleCnt="0"/>
      <dgm:spPr/>
    </dgm:pt>
    <dgm:pt modelId="{5CA428FD-AB5C-4809-A78D-F904CC73CAE4}" type="pres">
      <dgm:prSet presAssocID="{ACE63D32-6D52-4553-ADCE-EDD58FCE2F45}" presName="level2Shape" presStyleLbl="node2" presStyleIdx="0" presStyleCnt="2"/>
      <dgm:spPr/>
      <dgm:t>
        <a:bodyPr/>
        <a:lstStyle/>
        <a:p>
          <a:endParaRPr lang="en-US" altLang="zh-TW"/>
        </a:p>
      </dgm:t>
    </dgm:pt>
    <dgm:pt modelId="{EEE1ECB9-1F28-4593-945B-3BAD1AE11549}" type="pres">
      <dgm:prSet presAssocID="{ACE63D32-6D52-4553-ADCE-EDD58FCE2F45}" presName="hierChild3" presStyleCnt="0"/>
      <dgm:spPr/>
    </dgm:pt>
    <dgm:pt modelId="{DF4B90BD-1375-4BE0-B1A4-8031A8DF19A6}" type="pres">
      <dgm:prSet presAssocID="{5371950B-6BDD-4845-B44F-FD32E9D28F81}" presName="Name19" presStyleLbl="parChTrans1D3" presStyleIdx="0" presStyleCnt="3"/>
      <dgm:spPr/>
      <dgm:t>
        <a:bodyPr/>
        <a:lstStyle/>
        <a:p>
          <a:endParaRPr lang="en-US" altLang="zh-TW"/>
        </a:p>
      </dgm:t>
    </dgm:pt>
    <dgm:pt modelId="{8BC68F2C-BDCE-4417-890A-36FB6C3208A0}" type="pres">
      <dgm:prSet presAssocID="{F6BD0421-D388-4211-B626-1BC57C4A9243}" presName="Name21" presStyleCnt="0"/>
      <dgm:spPr/>
    </dgm:pt>
    <dgm:pt modelId="{8D7C97C9-61D5-467E-86CE-488C6C9C9ABD}" type="pres">
      <dgm:prSet presAssocID="{F6BD0421-D388-4211-B626-1BC57C4A9243}" presName="level2Shape" presStyleLbl="node3" presStyleIdx="0" presStyleCnt="3"/>
      <dgm:spPr/>
      <dgm:t>
        <a:bodyPr/>
        <a:lstStyle/>
        <a:p>
          <a:endParaRPr lang="en-US" altLang="zh-TW"/>
        </a:p>
      </dgm:t>
    </dgm:pt>
    <dgm:pt modelId="{42484983-575F-4141-B55E-1899AFFB5B89}" type="pres">
      <dgm:prSet presAssocID="{F6BD0421-D388-4211-B626-1BC57C4A9243}" presName="hierChild3" presStyleCnt="0"/>
      <dgm:spPr/>
    </dgm:pt>
    <dgm:pt modelId="{9533A243-B650-46DC-A438-C02373F73C6B}" type="pres">
      <dgm:prSet presAssocID="{1572D750-BBFC-45F7-859A-7D9A11CE23DF}" presName="Name19" presStyleLbl="parChTrans1D3" presStyleIdx="1" presStyleCnt="3"/>
      <dgm:spPr/>
      <dgm:t>
        <a:bodyPr/>
        <a:lstStyle/>
        <a:p>
          <a:endParaRPr lang="en-US" altLang="zh-TW"/>
        </a:p>
      </dgm:t>
    </dgm:pt>
    <dgm:pt modelId="{6B67A230-60B6-466B-90CF-66CA5B736A95}" type="pres">
      <dgm:prSet presAssocID="{61D8B5A7-32DA-46BB-9DFD-41B3A21E3DCD}" presName="Name21" presStyleCnt="0"/>
      <dgm:spPr/>
    </dgm:pt>
    <dgm:pt modelId="{30103987-8554-4450-8DF5-0F2338ECB30F}" type="pres">
      <dgm:prSet presAssocID="{61D8B5A7-32DA-46BB-9DFD-41B3A21E3DCD}" presName="level2Shape" presStyleLbl="node3" presStyleIdx="1" presStyleCnt="3"/>
      <dgm:spPr/>
      <dgm:t>
        <a:bodyPr/>
        <a:lstStyle/>
        <a:p>
          <a:endParaRPr lang="en-US" altLang="zh-TW"/>
        </a:p>
      </dgm:t>
    </dgm:pt>
    <dgm:pt modelId="{F92CC4CE-BA0E-4CF6-9127-03131AF2FC25}" type="pres">
      <dgm:prSet presAssocID="{61D8B5A7-32DA-46BB-9DFD-41B3A21E3DCD}" presName="hierChild3" presStyleCnt="0"/>
      <dgm:spPr/>
    </dgm:pt>
    <dgm:pt modelId="{7C19E4C0-4028-490D-8A0E-6B580063AF26}" type="pres">
      <dgm:prSet presAssocID="{F2BD08CF-F610-43C0-BD95-AD2CB54762FA}" presName="Name19" presStyleLbl="parChTrans1D2" presStyleIdx="1" presStyleCnt="2"/>
      <dgm:spPr/>
      <dgm:t>
        <a:bodyPr/>
        <a:lstStyle/>
        <a:p>
          <a:endParaRPr lang="en-US" altLang="zh-TW"/>
        </a:p>
      </dgm:t>
    </dgm:pt>
    <dgm:pt modelId="{2C24F0B4-FF3E-4611-B7E3-4E552C16888E}" type="pres">
      <dgm:prSet presAssocID="{56C1B96D-C5E4-46DA-B19C-AFDFCCFB3C85}" presName="Name21" presStyleCnt="0"/>
      <dgm:spPr/>
    </dgm:pt>
    <dgm:pt modelId="{F85ECCBA-7FB5-4DBA-9021-99A16CAB6FB8}" type="pres">
      <dgm:prSet presAssocID="{56C1B96D-C5E4-46DA-B19C-AFDFCCFB3C85}" presName="level2Shape" presStyleLbl="node2" presStyleIdx="1" presStyleCnt="2"/>
      <dgm:spPr/>
      <dgm:t>
        <a:bodyPr/>
        <a:lstStyle/>
        <a:p>
          <a:endParaRPr lang="en-US" altLang="zh-TW"/>
        </a:p>
      </dgm:t>
    </dgm:pt>
    <dgm:pt modelId="{F3FB3309-61A5-4760-8918-DE83D6B7DBC4}" type="pres">
      <dgm:prSet presAssocID="{56C1B96D-C5E4-46DA-B19C-AFDFCCFB3C85}" presName="hierChild3" presStyleCnt="0"/>
      <dgm:spPr/>
    </dgm:pt>
    <dgm:pt modelId="{0BFF37C0-0CBF-4487-972E-96AC56A9E9A1}" type="pres">
      <dgm:prSet presAssocID="{C1E018E3-3CB2-4709-A10B-221CF428126C}" presName="Name19" presStyleLbl="parChTrans1D3" presStyleIdx="2" presStyleCnt="3"/>
      <dgm:spPr/>
      <dgm:t>
        <a:bodyPr/>
        <a:lstStyle/>
        <a:p>
          <a:endParaRPr lang="en-US" altLang="zh-TW"/>
        </a:p>
      </dgm:t>
    </dgm:pt>
    <dgm:pt modelId="{65340CE9-6CAC-4FF8-A7A6-74CBBF7E54BE}" type="pres">
      <dgm:prSet presAssocID="{840B7F92-E42F-4A71-9FDF-832CA025E3D3}" presName="Name21" presStyleCnt="0"/>
      <dgm:spPr/>
    </dgm:pt>
    <dgm:pt modelId="{D9F9B738-2246-49F3-A614-E29FC405D7BA}" type="pres">
      <dgm:prSet presAssocID="{840B7F92-E42F-4A71-9FDF-832CA025E3D3}" presName="level2Shape" presStyleLbl="node3" presStyleIdx="2" presStyleCnt="3"/>
      <dgm:spPr/>
      <dgm:t>
        <a:bodyPr/>
        <a:lstStyle/>
        <a:p>
          <a:endParaRPr lang="en-US" altLang="zh-TW"/>
        </a:p>
      </dgm:t>
    </dgm:pt>
    <dgm:pt modelId="{755C6E33-FE63-4FC4-A9C0-F98BE8E74942}" type="pres">
      <dgm:prSet presAssocID="{840B7F92-E42F-4A71-9FDF-832CA025E3D3}" presName="hierChild3" presStyleCnt="0"/>
      <dgm:spPr/>
    </dgm:pt>
    <dgm:pt modelId="{A1213E75-15CD-4321-B677-329514C8CED1}" type="pres">
      <dgm:prSet presAssocID="{D88CC617-89B9-4F49-B97D-DC69E5A3D9CB}" presName="bgShapesFlow" presStyleCnt="0"/>
      <dgm:spPr/>
    </dgm:pt>
  </dgm:ptLst>
  <dgm:cxnLst>
    <dgm:cxn modelId="{CB656835-E25C-4DF6-BF2F-5EE61F8B0653}" srcId="{D88CC617-89B9-4F49-B97D-DC69E5A3D9CB}" destId="{60F6F411-63C6-4359-9383-A1E82163A533}" srcOrd="0" destOrd="0" parTransId="{5C99DC3C-7158-4482-B6AA-3A5A6ACF0519}" sibTransId="{733E1761-B51B-4713-92AA-3B77C9672FBA}"/>
    <dgm:cxn modelId="{6F39861E-6AC8-A943-AE32-2A4834C12512}" type="presOf" srcId="{ACE63D32-6D52-4553-ADCE-EDD58FCE2F45}" destId="{5CA428FD-AB5C-4809-A78D-F904CC73CAE4}" srcOrd="0" destOrd="0" presId="urn:microsoft.com/office/officeart/2005/8/layout/hierarchy6"/>
    <dgm:cxn modelId="{43859B12-8B14-5A4B-B040-10E3D9431278}" type="presOf" srcId="{60F6F411-63C6-4359-9383-A1E82163A533}" destId="{0B49A21A-AF98-46FE-A3A6-6FB98F58C3CE}" srcOrd="0" destOrd="0" presId="urn:microsoft.com/office/officeart/2005/8/layout/hierarchy6"/>
    <dgm:cxn modelId="{7312EB78-F934-F347-874E-BFA24322BBFE}" type="presOf" srcId="{C1E018E3-3CB2-4709-A10B-221CF428126C}" destId="{0BFF37C0-0CBF-4487-972E-96AC56A9E9A1}" srcOrd="0" destOrd="0" presId="urn:microsoft.com/office/officeart/2005/8/layout/hierarchy6"/>
    <dgm:cxn modelId="{14A37736-01BB-4D41-A392-4BDD814C798F}" srcId="{60F6F411-63C6-4359-9383-A1E82163A533}" destId="{56C1B96D-C5E4-46DA-B19C-AFDFCCFB3C85}" srcOrd="1" destOrd="0" parTransId="{F2BD08CF-F610-43C0-BD95-AD2CB54762FA}" sibTransId="{CAB24B3A-292B-49F1-B728-C66A28A9ADED}"/>
    <dgm:cxn modelId="{AB675C4C-C6FD-9A4D-99B0-E3F83E40B1A2}" type="presOf" srcId="{F6BD0421-D388-4211-B626-1BC57C4A9243}" destId="{8D7C97C9-61D5-467E-86CE-488C6C9C9ABD}" srcOrd="0" destOrd="0" presId="urn:microsoft.com/office/officeart/2005/8/layout/hierarchy6"/>
    <dgm:cxn modelId="{53967488-9521-D145-B8A2-DBDFDA6296B8}" type="presOf" srcId="{56C1B96D-C5E4-46DA-B19C-AFDFCCFB3C85}" destId="{F85ECCBA-7FB5-4DBA-9021-99A16CAB6FB8}" srcOrd="0" destOrd="0" presId="urn:microsoft.com/office/officeart/2005/8/layout/hierarchy6"/>
    <dgm:cxn modelId="{62C05D82-FE38-4542-B845-51FA8AA3D90E}" type="presOf" srcId="{5371950B-6BDD-4845-B44F-FD32E9D28F81}" destId="{DF4B90BD-1375-4BE0-B1A4-8031A8DF19A6}" srcOrd="0" destOrd="0" presId="urn:microsoft.com/office/officeart/2005/8/layout/hierarchy6"/>
    <dgm:cxn modelId="{85BCD23A-1E2C-1B45-8735-480BE12B7C06}" type="presOf" srcId="{D88CC617-89B9-4F49-B97D-DC69E5A3D9CB}" destId="{90D041F8-0E8F-470C-9C80-630ACE7CB2C6}" srcOrd="0" destOrd="0" presId="urn:microsoft.com/office/officeart/2005/8/layout/hierarchy6"/>
    <dgm:cxn modelId="{0FCD267F-E6B7-FA47-86F3-4387C6DD660C}" type="presOf" srcId="{F2BD08CF-F610-43C0-BD95-AD2CB54762FA}" destId="{7C19E4C0-4028-490D-8A0E-6B580063AF26}" srcOrd="0" destOrd="0" presId="urn:microsoft.com/office/officeart/2005/8/layout/hierarchy6"/>
    <dgm:cxn modelId="{944959BE-68F6-454B-9FC2-D5516843BF4B}" type="presOf" srcId="{840B7F92-E42F-4A71-9FDF-832CA025E3D3}" destId="{D9F9B738-2246-49F3-A614-E29FC405D7BA}" srcOrd="0" destOrd="0" presId="urn:microsoft.com/office/officeart/2005/8/layout/hierarchy6"/>
    <dgm:cxn modelId="{217390F4-2CD9-594F-A326-8C67BB5F259A}" type="presOf" srcId="{AE1B7D08-F0F4-4005-A997-8A8AB6D83BA0}" destId="{A1279E0C-69C7-453C-A5FA-EA97EC9201D0}" srcOrd="0" destOrd="0" presId="urn:microsoft.com/office/officeart/2005/8/layout/hierarchy6"/>
    <dgm:cxn modelId="{C6DFB4DD-F06A-0F4A-BF02-4C9050CAB8A6}" type="presOf" srcId="{61D8B5A7-32DA-46BB-9DFD-41B3A21E3DCD}" destId="{30103987-8554-4450-8DF5-0F2338ECB30F}" srcOrd="0" destOrd="0" presId="urn:microsoft.com/office/officeart/2005/8/layout/hierarchy6"/>
    <dgm:cxn modelId="{DA3765FA-0FA3-464C-9C8E-51E3520A7914}" type="presOf" srcId="{1572D750-BBFC-45F7-859A-7D9A11CE23DF}" destId="{9533A243-B650-46DC-A438-C02373F73C6B}" srcOrd="0" destOrd="0" presId="urn:microsoft.com/office/officeart/2005/8/layout/hierarchy6"/>
    <dgm:cxn modelId="{5C77E28C-C6E3-42B0-A08A-F278D7FA4FF8}" srcId="{ACE63D32-6D52-4553-ADCE-EDD58FCE2F45}" destId="{61D8B5A7-32DA-46BB-9DFD-41B3A21E3DCD}" srcOrd="1" destOrd="0" parTransId="{1572D750-BBFC-45F7-859A-7D9A11CE23DF}" sibTransId="{AF543E8F-45B7-4FF3-A17A-8FD9E1618FA1}"/>
    <dgm:cxn modelId="{63DC02A5-1EAD-448C-9D8E-E5DE54C83879}" srcId="{ACE63D32-6D52-4553-ADCE-EDD58FCE2F45}" destId="{F6BD0421-D388-4211-B626-1BC57C4A9243}" srcOrd="0" destOrd="0" parTransId="{5371950B-6BDD-4845-B44F-FD32E9D28F81}" sibTransId="{F35A7AE5-5A09-4E0A-89B6-9AA63F7D5E0F}"/>
    <dgm:cxn modelId="{86BC24AC-4F69-4CC0-84DC-A7D70CAA3598}" srcId="{56C1B96D-C5E4-46DA-B19C-AFDFCCFB3C85}" destId="{840B7F92-E42F-4A71-9FDF-832CA025E3D3}" srcOrd="0" destOrd="0" parTransId="{C1E018E3-3CB2-4709-A10B-221CF428126C}" sibTransId="{87151A05-28B4-4A08-84F2-0ECEC59FCBE5}"/>
    <dgm:cxn modelId="{E3600239-C7A5-4AA5-930D-E9169E67E923}" srcId="{60F6F411-63C6-4359-9383-A1E82163A533}" destId="{ACE63D32-6D52-4553-ADCE-EDD58FCE2F45}" srcOrd="0" destOrd="0" parTransId="{AE1B7D08-F0F4-4005-A997-8A8AB6D83BA0}" sibTransId="{6569535D-B6F7-4396-BCA7-DE49FCE5B096}"/>
    <dgm:cxn modelId="{60DC1C51-6D90-F844-AC20-D030D0016989}" type="presParOf" srcId="{90D041F8-0E8F-470C-9C80-630ACE7CB2C6}" destId="{38117883-414C-4B8F-99A7-646CBE5C7CF1}" srcOrd="0" destOrd="0" presId="urn:microsoft.com/office/officeart/2005/8/layout/hierarchy6"/>
    <dgm:cxn modelId="{856679C5-7260-8F42-AFF3-A1C44155978E}" type="presParOf" srcId="{38117883-414C-4B8F-99A7-646CBE5C7CF1}" destId="{1C92D055-22D1-4FF3-9F59-2A7601CC691B}" srcOrd="0" destOrd="0" presId="urn:microsoft.com/office/officeart/2005/8/layout/hierarchy6"/>
    <dgm:cxn modelId="{8C1E40F7-884A-EA45-8A93-2F649C6DBC3F}" type="presParOf" srcId="{1C92D055-22D1-4FF3-9F59-2A7601CC691B}" destId="{973350A0-EEE9-4C9B-8131-06D2F1150202}" srcOrd="0" destOrd="0" presId="urn:microsoft.com/office/officeart/2005/8/layout/hierarchy6"/>
    <dgm:cxn modelId="{62AAEB16-1284-AB42-8223-8EFA9BCC6250}" type="presParOf" srcId="{973350A0-EEE9-4C9B-8131-06D2F1150202}" destId="{0B49A21A-AF98-46FE-A3A6-6FB98F58C3CE}" srcOrd="0" destOrd="0" presId="urn:microsoft.com/office/officeart/2005/8/layout/hierarchy6"/>
    <dgm:cxn modelId="{F0C573CF-7D4C-F447-A8D5-320606B78488}" type="presParOf" srcId="{973350A0-EEE9-4C9B-8131-06D2F1150202}" destId="{5CA2CCF2-037A-4530-92E9-09C9CFB7A47D}" srcOrd="1" destOrd="0" presId="urn:microsoft.com/office/officeart/2005/8/layout/hierarchy6"/>
    <dgm:cxn modelId="{8D1E7296-2E53-FE4F-9502-B1E8FD960741}" type="presParOf" srcId="{5CA2CCF2-037A-4530-92E9-09C9CFB7A47D}" destId="{A1279E0C-69C7-453C-A5FA-EA97EC9201D0}" srcOrd="0" destOrd="0" presId="urn:microsoft.com/office/officeart/2005/8/layout/hierarchy6"/>
    <dgm:cxn modelId="{989C7684-966D-E64A-8697-14078642D166}" type="presParOf" srcId="{5CA2CCF2-037A-4530-92E9-09C9CFB7A47D}" destId="{0E1E2F45-8CC7-454F-8EFF-4C659753594A}" srcOrd="1" destOrd="0" presId="urn:microsoft.com/office/officeart/2005/8/layout/hierarchy6"/>
    <dgm:cxn modelId="{10E476FA-8D6B-3444-B2C2-E78546B62372}" type="presParOf" srcId="{0E1E2F45-8CC7-454F-8EFF-4C659753594A}" destId="{5CA428FD-AB5C-4809-A78D-F904CC73CAE4}" srcOrd="0" destOrd="0" presId="urn:microsoft.com/office/officeart/2005/8/layout/hierarchy6"/>
    <dgm:cxn modelId="{19D34798-6E74-A54C-A8FC-ED8AA008A29D}" type="presParOf" srcId="{0E1E2F45-8CC7-454F-8EFF-4C659753594A}" destId="{EEE1ECB9-1F28-4593-945B-3BAD1AE11549}" srcOrd="1" destOrd="0" presId="urn:microsoft.com/office/officeart/2005/8/layout/hierarchy6"/>
    <dgm:cxn modelId="{1EFD4BF1-529B-CA40-915E-0819534C49C7}" type="presParOf" srcId="{EEE1ECB9-1F28-4593-945B-3BAD1AE11549}" destId="{DF4B90BD-1375-4BE0-B1A4-8031A8DF19A6}" srcOrd="0" destOrd="0" presId="urn:microsoft.com/office/officeart/2005/8/layout/hierarchy6"/>
    <dgm:cxn modelId="{21F4B0AF-33E6-BF45-A5C9-146AA1F65C1F}" type="presParOf" srcId="{EEE1ECB9-1F28-4593-945B-3BAD1AE11549}" destId="{8BC68F2C-BDCE-4417-890A-36FB6C3208A0}" srcOrd="1" destOrd="0" presId="urn:microsoft.com/office/officeart/2005/8/layout/hierarchy6"/>
    <dgm:cxn modelId="{9224CB26-DB76-304C-B6B5-F35AFD28E2DD}" type="presParOf" srcId="{8BC68F2C-BDCE-4417-890A-36FB6C3208A0}" destId="{8D7C97C9-61D5-467E-86CE-488C6C9C9ABD}" srcOrd="0" destOrd="0" presId="urn:microsoft.com/office/officeart/2005/8/layout/hierarchy6"/>
    <dgm:cxn modelId="{F439469A-F2B2-5C44-9DA5-6848D8631494}" type="presParOf" srcId="{8BC68F2C-BDCE-4417-890A-36FB6C3208A0}" destId="{42484983-575F-4141-B55E-1899AFFB5B89}" srcOrd="1" destOrd="0" presId="urn:microsoft.com/office/officeart/2005/8/layout/hierarchy6"/>
    <dgm:cxn modelId="{4B067B99-CB3A-F047-9CD9-F839F54016ED}" type="presParOf" srcId="{EEE1ECB9-1F28-4593-945B-3BAD1AE11549}" destId="{9533A243-B650-46DC-A438-C02373F73C6B}" srcOrd="2" destOrd="0" presId="urn:microsoft.com/office/officeart/2005/8/layout/hierarchy6"/>
    <dgm:cxn modelId="{A420D924-5E48-CB49-B3B3-C9E890BC9001}" type="presParOf" srcId="{EEE1ECB9-1F28-4593-945B-3BAD1AE11549}" destId="{6B67A230-60B6-466B-90CF-66CA5B736A95}" srcOrd="3" destOrd="0" presId="urn:microsoft.com/office/officeart/2005/8/layout/hierarchy6"/>
    <dgm:cxn modelId="{E3B85848-4D68-2A4E-8F63-83FA260B69F7}" type="presParOf" srcId="{6B67A230-60B6-466B-90CF-66CA5B736A95}" destId="{30103987-8554-4450-8DF5-0F2338ECB30F}" srcOrd="0" destOrd="0" presId="urn:microsoft.com/office/officeart/2005/8/layout/hierarchy6"/>
    <dgm:cxn modelId="{F4D8C754-8DFE-C74E-A25D-34201085037A}" type="presParOf" srcId="{6B67A230-60B6-466B-90CF-66CA5B736A95}" destId="{F92CC4CE-BA0E-4CF6-9127-03131AF2FC25}" srcOrd="1" destOrd="0" presId="urn:microsoft.com/office/officeart/2005/8/layout/hierarchy6"/>
    <dgm:cxn modelId="{DBAED258-41ED-FE4E-8EAA-89B20FA6D4C2}" type="presParOf" srcId="{5CA2CCF2-037A-4530-92E9-09C9CFB7A47D}" destId="{7C19E4C0-4028-490D-8A0E-6B580063AF26}" srcOrd="2" destOrd="0" presId="urn:microsoft.com/office/officeart/2005/8/layout/hierarchy6"/>
    <dgm:cxn modelId="{29C70DB2-E234-2640-B4F2-F15AD2342BC0}" type="presParOf" srcId="{5CA2CCF2-037A-4530-92E9-09C9CFB7A47D}" destId="{2C24F0B4-FF3E-4611-B7E3-4E552C16888E}" srcOrd="3" destOrd="0" presId="urn:microsoft.com/office/officeart/2005/8/layout/hierarchy6"/>
    <dgm:cxn modelId="{8E8E29D1-ECAB-0B43-B11E-53E6666D69DE}" type="presParOf" srcId="{2C24F0B4-FF3E-4611-B7E3-4E552C16888E}" destId="{F85ECCBA-7FB5-4DBA-9021-99A16CAB6FB8}" srcOrd="0" destOrd="0" presId="urn:microsoft.com/office/officeart/2005/8/layout/hierarchy6"/>
    <dgm:cxn modelId="{C4C1DC45-9675-424E-8EF0-B16766AD15C5}" type="presParOf" srcId="{2C24F0B4-FF3E-4611-B7E3-4E552C16888E}" destId="{F3FB3309-61A5-4760-8918-DE83D6B7DBC4}" srcOrd="1" destOrd="0" presId="urn:microsoft.com/office/officeart/2005/8/layout/hierarchy6"/>
    <dgm:cxn modelId="{74D7C568-5965-A14E-9A2D-87DBA9323B32}" type="presParOf" srcId="{F3FB3309-61A5-4760-8918-DE83D6B7DBC4}" destId="{0BFF37C0-0CBF-4487-972E-96AC56A9E9A1}" srcOrd="0" destOrd="0" presId="urn:microsoft.com/office/officeart/2005/8/layout/hierarchy6"/>
    <dgm:cxn modelId="{EEBB2D34-057A-734A-81F0-4B9553C9390A}" type="presParOf" srcId="{F3FB3309-61A5-4760-8918-DE83D6B7DBC4}" destId="{65340CE9-6CAC-4FF8-A7A6-74CBBF7E54BE}" srcOrd="1" destOrd="0" presId="urn:microsoft.com/office/officeart/2005/8/layout/hierarchy6"/>
    <dgm:cxn modelId="{4AB23D87-5DE4-844A-B5D3-AE7E32581142}" type="presParOf" srcId="{65340CE9-6CAC-4FF8-A7A6-74CBBF7E54BE}" destId="{D9F9B738-2246-49F3-A614-E29FC405D7BA}" srcOrd="0" destOrd="0" presId="urn:microsoft.com/office/officeart/2005/8/layout/hierarchy6"/>
    <dgm:cxn modelId="{763F67BA-17B3-6B43-A039-DF8679FF5E46}" type="presParOf" srcId="{65340CE9-6CAC-4FF8-A7A6-74CBBF7E54BE}" destId="{755C6E33-FE63-4FC4-A9C0-F98BE8E74942}" srcOrd="1" destOrd="0" presId="urn:microsoft.com/office/officeart/2005/8/layout/hierarchy6"/>
    <dgm:cxn modelId="{309CC19B-D5F2-FD45-A286-4AD5F0B1F8F2}" type="presParOf" srcId="{90D041F8-0E8F-470C-9C80-630ACE7CB2C6}" destId="{A1213E75-15CD-4321-B677-329514C8CED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9A21A-AF98-46FE-A3A6-6FB98F58C3CE}">
      <dsp:nvSpPr>
        <dsp:cNvPr id="0" name=""/>
        <dsp:cNvSpPr/>
      </dsp:nvSpPr>
      <dsp:spPr>
        <a:xfrm>
          <a:off x="2312941" y="5"/>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err="1" smtClean="0"/>
            <a:t>JanitorMonkey</a:t>
          </a:r>
          <a:endParaRPr lang="en-US" altLang="zh-TW" sz="1400" kern="1200" dirty="0"/>
        </a:p>
      </dsp:txBody>
      <dsp:txXfrm>
        <a:off x="2339306" y="26370"/>
        <a:ext cx="1297533" cy="847445"/>
      </dsp:txXfrm>
    </dsp:sp>
    <dsp:sp modelId="{A1279E0C-69C7-453C-A5FA-EA97EC9201D0}">
      <dsp:nvSpPr>
        <dsp:cNvPr id="0" name=""/>
        <dsp:cNvSpPr/>
      </dsp:nvSpPr>
      <dsp:spPr>
        <a:xfrm>
          <a:off x="1692346" y="900180"/>
          <a:ext cx="1295726" cy="363076"/>
        </a:xfrm>
        <a:custGeom>
          <a:avLst/>
          <a:gdLst/>
          <a:ahLst/>
          <a:cxnLst/>
          <a:rect l="0" t="0" r="0" b="0"/>
          <a:pathLst>
            <a:path>
              <a:moveTo>
                <a:pt x="1295726" y="0"/>
              </a:moveTo>
              <a:lnTo>
                <a:pt x="1295726" y="181538"/>
              </a:lnTo>
              <a:lnTo>
                <a:pt x="0" y="181538"/>
              </a:lnTo>
              <a:lnTo>
                <a:pt x="0" y="3630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A428FD-AB5C-4809-A78D-F904CC73CAE4}">
      <dsp:nvSpPr>
        <dsp:cNvPr id="0" name=""/>
        <dsp:cNvSpPr/>
      </dsp:nvSpPr>
      <dsp:spPr>
        <a:xfrm>
          <a:off x="1017215" y="1263257"/>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err="1" smtClean="0"/>
            <a:t>JanitorA</a:t>
          </a:r>
          <a:endParaRPr lang="en-US" altLang="zh-TW" sz="1400" kern="1200" dirty="0"/>
        </a:p>
      </dsp:txBody>
      <dsp:txXfrm>
        <a:off x="1043580" y="1289622"/>
        <a:ext cx="1297533" cy="847445"/>
      </dsp:txXfrm>
    </dsp:sp>
    <dsp:sp modelId="{DF4B90BD-1375-4BE0-B1A4-8031A8DF19A6}">
      <dsp:nvSpPr>
        <dsp:cNvPr id="0" name=""/>
        <dsp:cNvSpPr/>
      </dsp:nvSpPr>
      <dsp:spPr>
        <a:xfrm>
          <a:off x="814675" y="2163433"/>
          <a:ext cx="877671" cy="360070"/>
        </a:xfrm>
        <a:custGeom>
          <a:avLst/>
          <a:gdLst/>
          <a:ahLst/>
          <a:cxnLst/>
          <a:rect l="0" t="0" r="0" b="0"/>
          <a:pathLst>
            <a:path>
              <a:moveTo>
                <a:pt x="877671" y="0"/>
              </a:moveTo>
              <a:lnTo>
                <a:pt x="877671" y="180035"/>
              </a:lnTo>
              <a:lnTo>
                <a:pt x="0" y="180035"/>
              </a:lnTo>
              <a:lnTo>
                <a:pt x="0" y="3600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7C97C9-61D5-467E-86CE-488C6C9C9ABD}">
      <dsp:nvSpPr>
        <dsp:cNvPr id="0" name=""/>
        <dsp:cNvSpPr/>
      </dsp:nvSpPr>
      <dsp:spPr>
        <a:xfrm>
          <a:off x="139543" y="2523503"/>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smtClean="0"/>
            <a:t>ResourceA1</a:t>
          </a:r>
          <a:endParaRPr lang="en-US" altLang="zh-TW" sz="1400" kern="1200" dirty="0"/>
        </a:p>
      </dsp:txBody>
      <dsp:txXfrm>
        <a:off x="165908" y="2549868"/>
        <a:ext cx="1297533" cy="847445"/>
      </dsp:txXfrm>
    </dsp:sp>
    <dsp:sp modelId="{9533A243-B650-46DC-A438-C02373F73C6B}">
      <dsp:nvSpPr>
        <dsp:cNvPr id="0" name=""/>
        <dsp:cNvSpPr/>
      </dsp:nvSpPr>
      <dsp:spPr>
        <a:xfrm>
          <a:off x="1692346" y="2163433"/>
          <a:ext cx="877671" cy="360070"/>
        </a:xfrm>
        <a:custGeom>
          <a:avLst/>
          <a:gdLst/>
          <a:ahLst/>
          <a:cxnLst/>
          <a:rect l="0" t="0" r="0" b="0"/>
          <a:pathLst>
            <a:path>
              <a:moveTo>
                <a:pt x="0" y="0"/>
              </a:moveTo>
              <a:lnTo>
                <a:pt x="0" y="180035"/>
              </a:lnTo>
              <a:lnTo>
                <a:pt x="877671" y="180035"/>
              </a:lnTo>
              <a:lnTo>
                <a:pt x="877671" y="3600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103987-8554-4450-8DF5-0F2338ECB30F}">
      <dsp:nvSpPr>
        <dsp:cNvPr id="0" name=""/>
        <dsp:cNvSpPr/>
      </dsp:nvSpPr>
      <dsp:spPr>
        <a:xfrm>
          <a:off x="1894886" y="2523503"/>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smtClean="0"/>
            <a:t>ResourceA2</a:t>
          </a:r>
          <a:endParaRPr lang="en-US" altLang="zh-TW" sz="1400" kern="1200" dirty="0"/>
        </a:p>
      </dsp:txBody>
      <dsp:txXfrm>
        <a:off x="1921251" y="2549868"/>
        <a:ext cx="1297533" cy="847445"/>
      </dsp:txXfrm>
    </dsp:sp>
    <dsp:sp modelId="{7C19E4C0-4028-490D-8A0E-6B580063AF26}">
      <dsp:nvSpPr>
        <dsp:cNvPr id="0" name=""/>
        <dsp:cNvSpPr/>
      </dsp:nvSpPr>
      <dsp:spPr>
        <a:xfrm>
          <a:off x="2988073" y="900180"/>
          <a:ext cx="1337287" cy="363076"/>
        </a:xfrm>
        <a:custGeom>
          <a:avLst/>
          <a:gdLst/>
          <a:ahLst/>
          <a:cxnLst/>
          <a:rect l="0" t="0" r="0" b="0"/>
          <a:pathLst>
            <a:path>
              <a:moveTo>
                <a:pt x="0" y="0"/>
              </a:moveTo>
              <a:lnTo>
                <a:pt x="0" y="181538"/>
              </a:lnTo>
              <a:lnTo>
                <a:pt x="1337287" y="181538"/>
              </a:lnTo>
              <a:lnTo>
                <a:pt x="1337287" y="36307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5ECCBA-7FB5-4DBA-9021-99A16CAB6FB8}">
      <dsp:nvSpPr>
        <dsp:cNvPr id="0" name=""/>
        <dsp:cNvSpPr/>
      </dsp:nvSpPr>
      <dsp:spPr>
        <a:xfrm>
          <a:off x="3650228" y="1263257"/>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err="1" smtClean="0"/>
            <a:t>JanitorB</a:t>
          </a:r>
          <a:endParaRPr lang="en-US" altLang="zh-TW" sz="1400" kern="1200" dirty="0"/>
        </a:p>
      </dsp:txBody>
      <dsp:txXfrm>
        <a:off x="3676593" y="1289622"/>
        <a:ext cx="1297533" cy="847445"/>
      </dsp:txXfrm>
    </dsp:sp>
    <dsp:sp modelId="{0BFF37C0-0CBF-4487-972E-96AC56A9E9A1}">
      <dsp:nvSpPr>
        <dsp:cNvPr id="0" name=""/>
        <dsp:cNvSpPr/>
      </dsp:nvSpPr>
      <dsp:spPr>
        <a:xfrm>
          <a:off x="4279640" y="2163433"/>
          <a:ext cx="91440" cy="360070"/>
        </a:xfrm>
        <a:custGeom>
          <a:avLst/>
          <a:gdLst/>
          <a:ahLst/>
          <a:cxnLst/>
          <a:rect l="0" t="0" r="0" b="0"/>
          <a:pathLst>
            <a:path>
              <a:moveTo>
                <a:pt x="45720" y="0"/>
              </a:moveTo>
              <a:lnTo>
                <a:pt x="45720" y="36007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F9B738-2246-49F3-A614-E29FC405D7BA}">
      <dsp:nvSpPr>
        <dsp:cNvPr id="0" name=""/>
        <dsp:cNvSpPr/>
      </dsp:nvSpPr>
      <dsp:spPr>
        <a:xfrm>
          <a:off x="3650228" y="2523503"/>
          <a:ext cx="1350263" cy="90017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altLang="zh-TW" sz="1400" kern="1200" dirty="0" smtClean="0"/>
            <a:t>ResourceB1</a:t>
          </a:r>
          <a:endParaRPr lang="en-US" altLang="zh-TW" sz="1400" kern="1200" dirty="0"/>
        </a:p>
      </dsp:txBody>
      <dsp:txXfrm>
        <a:off x="3676593" y="2549868"/>
        <a:ext cx="1297533" cy="8474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javarevisited.blogspot.com/2012/07/why-enum-singleton-are-better-in-java.html#ixzz4hrkzyHYW"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286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zh-TW" altLang="en-US" sz="2400" b="0" i="0" kern="1200" baseline="0" dirty="0" smtClean="0">
                <a:solidFill>
                  <a:schemeClr val="tx1"/>
                </a:solidFill>
                <a:effectLst/>
                <a:latin typeface="+mn-lt"/>
                <a:ea typeface="+mn-ea"/>
                <a:cs typeface="+mn-cs"/>
              </a:rPr>
              <a:t>相較 </a:t>
            </a:r>
            <a:r>
              <a:rPr lang="en-US" altLang="zh-TW" sz="2400" b="0" i="0" kern="1200" baseline="0" dirty="0" smtClean="0">
                <a:solidFill>
                  <a:schemeClr val="tx1"/>
                </a:solidFill>
                <a:effectLst/>
                <a:latin typeface="+mn-lt"/>
                <a:ea typeface="+mn-ea"/>
                <a:cs typeface="+mn-cs"/>
              </a:rPr>
              <a:t>double check locker</a:t>
            </a:r>
          </a:p>
          <a:p>
            <a:pPr marL="457200" indent="-457200">
              <a:buAutoNum type="arabicPeriod"/>
            </a:pPr>
            <a:r>
              <a:rPr lang="en-US" altLang="zh-TW" sz="2400" b="0" i="0" kern="1200" baseline="0" dirty="0" err="1" smtClean="0">
                <a:solidFill>
                  <a:schemeClr val="tx1"/>
                </a:solidFill>
                <a:effectLst/>
                <a:latin typeface="+mn-lt"/>
                <a:ea typeface="+mn-ea"/>
                <a:cs typeface="+mn-cs"/>
              </a:rPr>
              <a:t>Enum</a:t>
            </a:r>
            <a:r>
              <a:rPr lang="zh-TW" altLang="en-US" sz="2400" b="0" i="0" kern="1200" baseline="0" dirty="0" smtClean="0">
                <a:solidFill>
                  <a:schemeClr val="tx1"/>
                </a:solidFill>
                <a:effectLst/>
                <a:latin typeface="+mn-lt"/>
                <a:ea typeface="+mn-ea"/>
                <a:cs typeface="+mn-cs"/>
              </a:rPr>
              <a:t> 裡面每一個 </a:t>
            </a:r>
            <a:r>
              <a:rPr lang="en-US" altLang="zh-TW" sz="2400" b="0" i="0" kern="1200" baseline="0" dirty="0" smtClean="0">
                <a:solidFill>
                  <a:schemeClr val="tx1"/>
                </a:solidFill>
                <a:effectLst/>
                <a:latin typeface="+mn-lt"/>
                <a:ea typeface="+mn-ea"/>
                <a:cs typeface="+mn-cs"/>
              </a:rPr>
              <a:t>Instance </a:t>
            </a:r>
            <a:r>
              <a:rPr lang="zh-TW" altLang="en-US" sz="2400" b="0" i="0" kern="1200" baseline="0" dirty="0" smtClean="0">
                <a:solidFill>
                  <a:schemeClr val="tx1"/>
                </a:solidFill>
                <a:effectLst/>
                <a:latin typeface="+mn-lt"/>
                <a:ea typeface="+mn-ea"/>
                <a:cs typeface="+mn-cs"/>
              </a:rPr>
              <a:t>都是第一次被 </a:t>
            </a:r>
            <a:r>
              <a:rPr lang="en-US" altLang="zh-TW" sz="2400" b="0" i="0" kern="1200" baseline="0" dirty="0" smtClean="0">
                <a:solidFill>
                  <a:schemeClr val="tx1"/>
                </a:solidFill>
                <a:effectLst/>
                <a:latin typeface="+mn-lt"/>
                <a:ea typeface="+mn-ea"/>
                <a:cs typeface="+mn-cs"/>
              </a:rPr>
              <a:t>referenced</a:t>
            </a:r>
            <a:r>
              <a:rPr lang="zh-TW" altLang="en-US" sz="2400" b="0" i="0" kern="1200" baseline="0" dirty="0" smtClean="0">
                <a:solidFill>
                  <a:schemeClr val="tx1"/>
                </a:solidFill>
                <a:effectLst/>
                <a:latin typeface="+mn-lt"/>
                <a:ea typeface="+mn-ea"/>
                <a:cs typeface="+mn-cs"/>
              </a:rPr>
              <a:t> 的時候才 </a:t>
            </a:r>
            <a:r>
              <a:rPr lang="en-US" altLang="zh-TW" sz="2400" b="0" i="0" kern="1200" baseline="0" dirty="0" smtClean="0">
                <a:solidFill>
                  <a:schemeClr val="tx1"/>
                </a:solidFill>
                <a:effectLst/>
                <a:latin typeface="+mn-lt"/>
                <a:ea typeface="+mn-ea"/>
                <a:cs typeface="+mn-cs"/>
              </a:rPr>
              <a:t>instantiated</a:t>
            </a:r>
            <a:endParaRPr lang="en-US" altLang="zh-TW" sz="2400" b="0" i="0" kern="1200" dirty="0" smtClean="0">
              <a:solidFill>
                <a:schemeClr val="tx1"/>
              </a:solidFill>
              <a:effectLst/>
              <a:latin typeface="+mn-lt"/>
              <a:ea typeface="+mn-ea"/>
              <a:cs typeface="+mn-cs"/>
            </a:endParaRPr>
          </a:p>
          <a:p>
            <a:r>
              <a:rPr lang="zh-TW" altLang="en-US" sz="2400" b="0" i="0" kern="1200" dirty="0" smtClean="0">
                <a:solidFill>
                  <a:schemeClr val="tx1"/>
                </a:solidFill>
                <a:effectLst/>
                <a:latin typeface="+mn-lt"/>
                <a:ea typeface="+mn-ea"/>
                <a:cs typeface="+mn-cs"/>
              </a:rPr>
              <a:t>後兩項由 </a:t>
            </a:r>
            <a:r>
              <a:rPr lang="en-US" altLang="zh-TW" sz="2400" b="0" i="0" kern="1200" dirty="0" smtClean="0">
                <a:solidFill>
                  <a:schemeClr val="tx1"/>
                </a:solidFill>
                <a:effectLst/>
                <a:latin typeface="+mn-lt"/>
                <a:ea typeface="+mn-ea"/>
                <a:cs typeface="+mn-cs"/>
              </a:rPr>
              <a:t>JVM</a:t>
            </a:r>
            <a:r>
              <a:rPr lang="zh-TW" altLang="en-US" sz="2400" b="0" i="0" kern="1200" dirty="0" smtClean="0">
                <a:solidFill>
                  <a:schemeClr val="tx1"/>
                </a:solidFill>
                <a:effectLst/>
                <a:latin typeface="+mn-lt"/>
                <a:ea typeface="+mn-ea"/>
                <a:cs typeface="+mn-cs"/>
              </a:rPr>
              <a:t> 保證 </a:t>
            </a:r>
            <a:r>
              <a:rPr lang="en-US" altLang="zh-TW" sz="2400" b="0" i="0" kern="1200" dirty="0" smtClean="0">
                <a:solidFill>
                  <a:schemeClr val="tx1"/>
                </a:solidFill>
                <a:effectLst/>
                <a:latin typeface="+mn-lt"/>
                <a:ea typeface="+mn-ea"/>
                <a:cs typeface="+mn-cs"/>
              </a:rPr>
              <a:t>(</a:t>
            </a:r>
            <a:r>
              <a:rPr lang="en-US" altLang="zh-TW" sz="2400" b="0" i="0" kern="1200" dirty="0" err="1" smtClean="0">
                <a:solidFill>
                  <a:schemeClr val="tx1"/>
                </a:solidFill>
                <a:effectLst/>
                <a:latin typeface="+mn-lt"/>
                <a:ea typeface="+mn-ea"/>
                <a:cs typeface="+mn-cs"/>
              </a:rPr>
              <a:t>Enum</a:t>
            </a:r>
            <a:r>
              <a:rPr lang="en-US" altLang="zh-TW" sz="2400" b="0" i="0" kern="1200" dirty="0" smtClean="0">
                <a:solidFill>
                  <a:schemeClr val="tx1"/>
                </a:solidFill>
                <a:effectLst/>
                <a:latin typeface="+mn-lt"/>
                <a:ea typeface="+mn-ea"/>
                <a:cs typeface="+mn-cs"/>
              </a:rPr>
              <a:t>)</a:t>
            </a:r>
          </a:p>
          <a:p>
            <a:r>
              <a:rPr lang="en-US" altLang="zh-TW" sz="2400" b="0" i="1" kern="1200" dirty="0" smtClean="0">
                <a:solidFill>
                  <a:schemeClr val="tx1"/>
                </a:solidFill>
                <a:effectLst/>
                <a:latin typeface="+mn-lt"/>
                <a:ea typeface="+mn-ea"/>
                <a:cs typeface="+mn-cs"/>
              </a:rPr>
              <a:t>//</a:t>
            </a:r>
            <a:r>
              <a:rPr lang="en-US" altLang="zh-TW" sz="2400" b="0" i="1" kern="1200" dirty="0" err="1" smtClean="0">
                <a:solidFill>
                  <a:schemeClr val="tx1"/>
                </a:solidFill>
                <a:effectLst/>
                <a:latin typeface="+mn-lt"/>
                <a:ea typeface="+mn-ea"/>
                <a:cs typeface="+mn-cs"/>
              </a:rPr>
              <a:t>readResolve</a:t>
            </a:r>
            <a:r>
              <a:rPr lang="en-US" altLang="zh-TW" sz="2400" b="0" i="1" kern="1200" dirty="0" smtClean="0">
                <a:solidFill>
                  <a:schemeClr val="tx1"/>
                </a:solidFill>
                <a:effectLst/>
                <a:latin typeface="+mn-lt"/>
                <a:ea typeface="+mn-ea"/>
                <a:cs typeface="+mn-cs"/>
              </a:rPr>
              <a:t> to prevent another instance of Singleton</a:t>
            </a: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private</a:t>
            </a:r>
            <a:r>
              <a:rPr lang="en-US" altLang="zh-TW" sz="2400" b="0" i="0" kern="1200" dirty="0" smtClean="0">
                <a:solidFill>
                  <a:schemeClr val="tx1"/>
                </a:solidFill>
                <a:effectLst/>
                <a:latin typeface="+mn-lt"/>
                <a:ea typeface="+mn-ea"/>
                <a:cs typeface="+mn-cs"/>
              </a:rPr>
              <a:t> Object </a:t>
            </a:r>
            <a:r>
              <a:rPr lang="en-US" altLang="zh-TW" sz="2400" b="0" i="0" kern="1200" dirty="0" err="1" smtClean="0">
                <a:solidFill>
                  <a:schemeClr val="tx1"/>
                </a:solidFill>
                <a:effectLst/>
                <a:latin typeface="+mn-lt"/>
                <a:ea typeface="+mn-ea"/>
                <a:cs typeface="+mn-cs"/>
              </a:rPr>
              <a:t>readResolve</a:t>
            </a:r>
            <a:r>
              <a:rPr lang="en-US" altLang="zh-TW" sz="2400" b="0" i="0" kern="1200" dirty="0" smtClean="0">
                <a:solidFill>
                  <a:schemeClr val="tx1"/>
                </a:solidFill>
                <a:effectLst/>
                <a:latin typeface="+mn-lt"/>
                <a:ea typeface="+mn-ea"/>
                <a:cs typeface="+mn-cs"/>
              </a:rPr>
              <a:t>(){</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return</a:t>
            </a:r>
            <a:r>
              <a:rPr lang="en-US" altLang="zh-TW" sz="2400" b="0" i="0" kern="1200" dirty="0" smtClean="0">
                <a:solidFill>
                  <a:schemeClr val="tx1"/>
                </a:solidFill>
                <a:effectLst/>
                <a:latin typeface="+mn-lt"/>
                <a:ea typeface="+mn-ea"/>
                <a:cs typeface="+mn-cs"/>
              </a:rPr>
              <a:t> INSTANCE;</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Read more: </a:t>
            </a:r>
            <a:r>
              <a:rPr lang="en-US" altLang="zh-TW" sz="2400" b="0" i="0" kern="1200" dirty="0" smtClean="0">
                <a:solidFill>
                  <a:schemeClr val="tx1"/>
                </a:solidFill>
                <a:effectLst/>
                <a:latin typeface="+mn-lt"/>
                <a:ea typeface="+mn-ea"/>
                <a:cs typeface="+mn-cs"/>
                <a:hlinkClick r:id="rId3"/>
              </a:rPr>
              <a:t>http://javarevisited.blogspot.com/2012/07/why-enum-singleton-are-better-in-java.html#ixzz4hrkzyHYW</a:t>
            </a:r>
            <a:endParaRPr lang="zh-TW" altLang="en-US" sz="2400" dirty="0"/>
          </a:p>
        </p:txBody>
      </p:sp>
    </p:spTree>
    <p:extLst>
      <p:ext uri="{BB962C8B-B14F-4D97-AF65-F5344CB8AC3E}">
        <p14:creationId xmlns:p14="http://schemas.microsoft.com/office/powerpoint/2010/main" val="18058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58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386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56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614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87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775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130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42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753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0073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18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280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406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518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966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31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467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377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571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Instance: A single server or machine that is part of the group of machines subject to autoscaling.</a:t>
            </a:r>
          </a:p>
          <a:p>
            <a:pPr lvl="0">
              <a:spcBef>
                <a:spcPts val="0"/>
              </a:spcBef>
              <a:buNone/>
            </a:pPr>
            <a:r>
              <a:rPr lang="en"/>
              <a:t>Autoscaling group: The collection of instances subject to autoscaling, along with all the associated policies and state information</a:t>
            </a:r>
          </a:p>
        </p:txBody>
      </p:sp>
    </p:spTree>
    <p:extLst>
      <p:ext uri="{BB962C8B-B14F-4D97-AF65-F5344CB8AC3E}">
        <p14:creationId xmlns:p14="http://schemas.microsoft.com/office/powerpoint/2010/main" val="4122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834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check: loop the rules and check是否符合這些rules</a:t>
            </a:r>
          </a:p>
          <a:p>
            <a:pPr lvl="0">
              <a:spcBef>
                <a:spcPts val="0"/>
              </a:spcBef>
              <a:buNone/>
            </a:pPr>
            <a:r>
              <a:rPr lang="en"/>
              <a:t>doMonkeyBusiness: mark</a:t>
            </a:r>
          </a:p>
          <a:p>
            <a:pPr lvl="0">
              <a:spcBef>
                <a:spcPts val="0"/>
              </a:spcBef>
              <a:buNone/>
            </a:pPr>
            <a:r>
              <a:rPr lang="en"/>
              <a:t>sendEmailNotification: send notification to the owner of the cluster</a:t>
            </a:r>
          </a:p>
        </p:txBody>
      </p:sp>
    </p:spTree>
    <p:extLst>
      <p:ext uri="{BB962C8B-B14F-4D97-AF65-F5344CB8AC3E}">
        <p14:creationId xmlns:p14="http://schemas.microsoft.com/office/powerpoint/2010/main" val="1952701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905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不同的rules有其不同的定義，根據rules的Name來分辨要進行何種conformity check</a:t>
            </a:r>
          </a:p>
        </p:txBody>
      </p:sp>
    </p:spTree>
    <p:extLst>
      <p:ext uri="{BB962C8B-B14F-4D97-AF65-F5344CB8AC3E}">
        <p14:creationId xmlns:p14="http://schemas.microsoft.com/office/powerpoint/2010/main" val="19604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2342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84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955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192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High module can’t depends on low module.</a:t>
            </a:r>
          </a:p>
          <a:p>
            <a:pPr lvl="0">
              <a:spcBef>
                <a:spcPts val="0"/>
              </a:spcBef>
              <a:buNone/>
            </a:pPr>
            <a:r>
              <a:rPr lang="en"/>
              <a:t>It should depends on abstraction or interface.</a:t>
            </a:r>
          </a:p>
        </p:txBody>
      </p:sp>
    </p:spTree>
    <p:extLst>
      <p:ext uri="{BB962C8B-B14F-4D97-AF65-F5344CB8AC3E}">
        <p14:creationId xmlns:p14="http://schemas.microsoft.com/office/powerpoint/2010/main" val="1516814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637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我們不需要知道rule engine是如何add rules、如何運作check conformity for all rules</a:t>
            </a:r>
          </a:p>
          <a:p>
            <a:pPr lvl="0">
              <a:spcBef>
                <a:spcPts val="0"/>
              </a:spcBef>
              <a:buNone/>
            </a:pPr>
            <a:r>
              <a:rPr lang="en" sz="1200"/>
              <a:t>如果今天有一些rules在判斷是否符合時，是需要去check目前的states，導致許多if-else chain出現在check function中，因此需要有rule engine來將複雜的implementation從client中抽出來，統一管理</a:t>
            </a:r>
          </a:p>
        </p:txBody>
      </p:sp>
    </p:spTree>
    <p:extLst>
      <p:ext uri="{BB962C8B-B14F-4D97-AF65-F5344CB8AC3E}">
        <p14:creationId xmlns:p14="http://schemas.microsoft.com/office/powerpoint/2010/main" val="1800150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3671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54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909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871943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dirty="0" smtClean="0"/>
              <a:t>Default </a:t>
            </a:r>
            <a:r>
              <a:rPr lang="zh-TW" altLang="en-US" dirty="0" smtClean="0"/>
              <a:t>為 </a:t>
            </a:r>
            <a:r>
              <a:rPr lang="en-US" altLang="zh-TW" dirty="0" smtClean="0"/>
              <a:t>opt-in</a:t>
            </a:r>
            <a:endParaRPr lang="zh-TW" altLang="en-US" dirty="0"/>
          </a:p>
        </p:txBody>
      </p:sp>
    </p:spTree>
    <p:extLst>
      <p:ext uri="{BB962C8B-B14F-4D97-AF65-F5344CB8AC3E}">
        <p14:creationId xmlns:p14="http://schemas.microsoft.com/office/powerpoint/2010/main" val="20125384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smtClean="0"/>
              <a:t>unmarkedReource</a:t>
            </a:r>
            <a:r>
              <a:rPr lang="en-US" altLang="zh-TW" baseline="0" dirty="0" smtClean="0"/>
              <a:t> -&gt; </a:t>
            </a:r>
            <a:r>
              <a:rPr lang="en-US" altLang="zh-TW" baseline="0" dirty="0" err="1" smtClean="0"/>
              <a:t>markResource</a:t>
            </a:r>
            <a:r>
              <a:rPr lang="en-US" altLang="zh-TW" baseline="0" dirty="0" smtClean="0"/>
              <a:t>()</a:t>
            </a:r>
            <a:r>
              <a:rPr lang="zh-TW" altLang="en-US" baseline="0" dirty="0" smtClean="0"/>
              <a:t> 裡面會以現在的 </a:t>
            </a:r>
            <a:r>
              <a:rPr lang="en-US" altLang="zh-TW" baseline="0" dirty="0" err="1" smtClean="0"/>
              <a:t>RuleEngine</a:t>
            </a:r>
            <a:r>
              <a:rPr lang="zh-TW" altLang="en-US" baseline="0" dirty="0" smtClean="0"/>
              <a:t> 檢查 </a:t>
            </a:r>
            <a:r>
              <a:rPr lang="en-US" altLang="zh-TW" baseline="0" dirty="0" err="1" smtClean="0"/>
              <a:t>trackedMarkedResources</a:t>
            </a:r>
            <a:r>
              <a:rPr lang="zh-TW" altLang="en-US" baseline="0" dirty="0" smtClean="0"/>
              <a:t> 裡面的 </a:t>
            </a:r>
            <a:r>
              <a:rPr lang="en-US" altLang="zh-TW" baseline="0" dirty="0" smtClean="0"/>
              <a:t>Resource</a:t>
            </a:r>
            <a:r>
              <a:rPr lang="zh-TW" altLang="en-US" baseline="0" dirty="0" smtClean="0"/>
              <a:t> 是否該 </a:t>
            </a:r>
            <a:r>
              <a:rPr lang="en-US" altLang="zh-TW" baseline="0" dirty="0" smtClean="0"/>
              <a:t>unmark; </a:t>
            </a:r>
            <a:r>
              <a:rPr lang="en-US" altLang="zh-TW" baseline="0" dirty="0" err="1" smtClean="0"/>
              <a:t>unmarkUserTerminatedResources</a:t>
            </a:r>
            <a:r>
              <a:rPr lang="en-US" altLang="zh-TW" baseline="0" dirty="0" smtClean="0"/>
              <a:t>()</a:t>
            </a:r>
          </a:p>
          <a:p>
            <a:r>
              <a:rPr lang="zh-TW" altLang="en-US" dirty="0" smtClean="0"/>
              <a:t>最上兩個 </a:t>
            </a:r>
            <a:r>
              <a:rPr lang="en-US" altLang="zh-TW" dirty="0" smtClean="0"/>
              <a:t>operation</a:t>
            </a:r>
            <a:r>
              <a:rPr lang="zh-TW" altLang="en-US" dirty="0" smtClean="0"/>
              <a:t> 都定義為 </a:t>
            </a:r>
            <a:r>
              <a:rPr lang="en-US" altLang="zh-TW" dirty="0" smtClean="0"/>
              <a:t>run</a:t>
            </a:r>
            <a:r>
              <a:rPr lang="zh-TW" altLang="en-US" dirty="0" smtClean="0"/>
              <a:t> 的一種，每次 </a:t>
            </a:r>
            <a:r>
              <a:rPr lang="en-US" altLang="zh-TW" dirty="0" smtClean="0"/>
              <a:t>run</a:t>
            </a:r>
            <a:r>
              <a:rPr lang="zh-TW" altLang="en-US" dirty="0" smtClean="0"/>
              <a:t> 要開始時，最下四個 </a:t>
            </a:r>
            <a:r>
              <a:rPr lang="en-US" altLang="zh-TW" dirty="0" smtClean="0"/>
              <a:t>private</a:t>
            </a:r>
            <a:r>
              <a:rPr lang="zh-TW" altLang="en-US" dirty="0" smtClean="0"/>
              <a:t> </a:t>
            </a:r>
            <a:r>
              <a:rPr lang="en-US" altLang="zh-TW" dirty="0" smtClean="0"/>
              <a:t>attributes</a:t>
            </a:r>
            <a:r>
              <a:rPr lang="zh-TW" altLang="en-US" dirty="0" smtClean="0"/>
              <a:t> 都會 </a:t>
            </a:r>
            <a:r>
              <a:rPr lang="en-US" altLang="zh-TW" dirty="0" smtClean="0"/>
              <a:t>reset</a:t>
            </a:r>
          </a:p>
          <a:p>
            <a:r>
              <a:rPr lang="en-US" altLang="zh-TW" dirty="0" err="1" smtClean="0"/>
              <a:t>canClean</a:t>
            </a:r>
            <a:r>
              <a:rPr lang="en-US" altLang="zh-TW" dirty="0" smtClean="0"/>
              <a:t>()</a:t>
            </a:r>
            <a:r>
              <a:rPr lang="en-US" altLang="zh-TW" baseline="0" dirty="0" smtClean="0"/>
              <a:t> -&gt; </a:t>
            </a:r>
            <a:r>
              <a:rPr lang="zh-TW" altLang="en-US" baseline="0" dirty="0" smtClean="0"/>
              <a:t>針對 </a:t>
            </a:r>
            <a:r>
              <a:rPr lang="en-US" altLang="zh-TW" baseline="0" dirty="0" err="1" smtClean="0"/>
              <a:t>markedResource</a:t>
            </a:r>
            <a:r>
              <a:rPr lang="en-US" altLang="zh-TW" baseline="0" dirty="0" smtClean="0"/>
              <a:t>,</a:t>
            </a:r>
            <a:r>
              <a:rPr lang="zh-TW" altLang="en-US" baseline="0" dirty="0" smtClean="0"/>
              <a:t> </a:t>
            </a:r>
            <a:r>
              <a:rPr lang="en-US" altLang="zh-TW" baseline="0" dirty="0" smtClean="0"/>
              <a:t>opt in, expire notification and termination time</a:t>
            </a:r>
            <a:endParaRPr lang="en-US" altLang="zh-TW"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Janitor Monkey</a:t>
            </a:r>
            <a:r>
              <a:rPr lang="zh-TW" altLang="en-US" baseline="0" dirty="0" smtClean="0"/>
              <a:t> 的 </a:t>
            </a:r>
            <a:r>
              <a:rPr lang="en-US" altLang="zh-TW" baseline="0" dirty="0" smtClean="0"/>
              <a:t>LOGGER</a:t>
            </a:r>
            <a:r>
              <a:rPr lang="zh-TW" altLang="en-US" baseline="0" dirty="0" smtClean="0"/>
              <a:t> 會用到</a:t>
            </a:r>
            <a:r>
              <a:rPr lang="zh-TW" altLang="en-US" dirty="0" smtClean="0"/>
              <a:t>最下四個 </a:t>
            </a:r>
            <a:r>
              <a:rPr lang="en-US" altLang="zh-TW" dirty="0" smtClean="0"/>
              <a:t>private</a:t>
            </a:r>
            <a:r>
              <a:rPr lang="zh-TW" altLang="en-US" dirty="0" smtClean="0"/>
              <a:t> </a:t>
            </a:r>
            <a:r>
              <a:rPr lang="en-US" altLang="zh-TW" dirty="0" smtClean="0"/>
              <a:t>attributes</a:t>
            </a:r>
            <a:r>
              <a:rPr lang="zh-TW" altLang="en-US" dirty="0" smtClean="0"/>
              <a:t> </a:t>
            </a:r>
            <a:r>
              <a:rPr lang="en-US" altLang="zh-TW" baseline="0" dirty="0" smtClean="0"/>
              <a:t> (getter)</a:t>
            </a:r>
            <a:endParaRPr lang="en-US" altLang="zh-TW" dirty="0" smtClean="0"/>
          </a:p>
        </p:txBody>
      </p:sp>
    </p:spTree>
    <p:extLst>
      <p:ext uri="{BB962C8B-B14F-4D97-AF65-F5344CB8AC3E}">
        <p14:creationId xmlns:p14="http://schemas.microsoft.com/office/powerpoint/2010/main" val="1782489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dirty="0" smtClean="0"/>
              <a:t>Clean </a:t>
            </a:r>
            <a:r>
              <a:rPr lang="zh-TW" altLang="en-US" dirty="0" smtClean="0"/>
              <a:t>的時候，是從 </a:t>
            </a:r>
            <a:r>
              <a:rPr lang="en-US" altLang="zh-TW" dirty="0" err="1" smtClean="0"/>
              <a:t>resourceTracker</a:t>
            </a:r>
            <a:r>
              <a:rPr lang="en-US" altLang="zh-TW" dirty="0" smtClean="0"/>
              <a:t> </a:t>
            </a:r>
            <a:r>
              <a:rPr lang="zh-TW" altLang="en-US" dirty="0" smtClean="0"/>
              <a:t>抓 </a:t>
            </a:r>
            <a:r>
              <a:rPr lang="en-US" altLang="zh-TW" dirty="0" smtClean="0"/>
              <a:t>marked Resources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TW" dirty="0" smtClean="0"/>
              <a:t>!leashed -&gt; </a:t>
            </a:r>
            <a:r>
              <a:rPr lang="zh-TW" altLang="en-US" dirty="0" smtClean="0"/>
              <a:t>修改 </a:t>
            </a:r>
            <a:r>
              <a:rPr lang="en-US" altLang="zh-TW" dirty="0" err="1" smtClean="0"/>
              <a:t>resourceTracker</a:t>
            </a:r>
            <a:endParaRPr lang="en-US" altLang="zh-TW"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dirty="0" smtClean="0"/>
              <a:t>不管有沒有 </a:t>
            </a:r>
            <a:r>
              <a:rPr lang="en-US" altLang="zh-TW" dirty="0" smtClean="0"/>
              <a:t>leashed</a:t>
            </a:r>
            <a:r>
              <a:rPr lang="zh-TW" altLang="en-US" dirty="0" smtClean="0"/>
              <a:t>，都修改 </a:t>
            </a:r>
            <a:r>
              <a:rPr lang="en-US" altLang="zh-TW" baseline="0" dirty="0" smtClean="0"/>
              <a:t>Janitor Monkey</a:t>
            </a:r>
            <a:r>
              <a:rPr lang="zh-TW" altLang="en-US" baseline="0" dirty="0" smtClean="0"/>
              <a:t> 的 </a:t>
            </a:r>
            <a:r>
              <a:rPr lang="en-US" altLang="zh-TW" baseline="0" dirty="0" smtClean="0"/>
              <a:t>LOGGER</a:t>
            </a:r>
            <a:r>
              <a:rPr lang="zh-TW" altLang="en-US" baseline="0" dirty="0" smtClean="0"/>
              <a:t> 會用到的那四個 </a:t>
            </a:r>
            <a:r>
              <a:rPr lang="en-US" altLang="zh-TW" dirty="0" smtClean="0"/>
              <a:t>private</a:t>
            </a:r>
            <a:r>
              <a:rPr lang="zh-TW" altLang="en-US" dirty="0" smtClean="0"/>
              <a:t> </a:t>
            </a:r>
            <a:r>
              <a:rPr lang="en-US" altLang="zh-TW" dirty="0" smtClean="0"/>
              <a:t>attributes</a:t>
            </a:r>
            <a:r>
              <a:rPr lang="zh-TW" altLang="en-US" dirty="0" smtClean="0"/>
              <a:t>  </a:t>
            </a:r>
            <a:r>
              <a:rPr lang="en-US" altLang="zh-TW" dirty="0" smtClean="0"/>
              <a:t>(</a:t>
            </a:r>
            <a:r>
              <a:rPr lang="zh-TW" altLang="en-US" dirty="0" smtClean="0"/>
              <a:t>搭配 </a:t>
            </a:r>
            <a:r>
              <a:rPr lang="en-US" altLang="zh-TW" dirty="0" smtClean="0"/>
              <a:t>else</a:t>
            </a:r>
            <a:r>
              <a:rPr lang="zh-TW" altLang="en-US" dirty="0" smtClean="0"/>
              <a:t> 裡面的 </a:t>
            </a:r>
            <a:r>
              <a:rPr lang="en-US" altLang="zh-TW" dirty="0" smtClean="0"/>
              <a:t>log</a:t>
            </a:r>
            <a:r>
              <a:rPr lang="zh-TW" altLang="en-US" dirty="0" smtClean="0"/>
              <a:t> </a:t>
            </a:r>
            <a:r>
              <a:rPr lang="en-US" altLang="zh-TW" dirty="0" smtClean="0"/>
              <a:t>message</a:t>
            </a:r>
            <a:r>
              <a:rPr lang="zh-TW" altLang="en-US" dirty="0" smtClean="0"/>
              <a:t> 可避免 </a:t>
            </a:r>
            <a:r>
              <a:rPr lang="en-US" altLang="zh-TW" dirty="0" smtClean="0"/>
              <a:t>ambiguity -&gt; </a:t>
            </a:r>
            <a:r>
              <a:rPr lang="zh-TW" altLang="en-US" dirty="0" smtClean="0"/>
              <a:t>到底是 </a:t>
            </a:r>
            <a:r>
              <a:rPr lang="en-US" altLang="zh-TW" dirty="0" smtClean="0"/>
              <a:t>leashed</a:t>
            </a:r>
            <a:r>
              <a:rPr lang="zh-TW" altLang="en-US" dirty="0" smtClean="0"/>
              <a:t> 還是條件不符合</a:t>
            </a:r>
            <a:r>
              <a:rPr lang="en-US" altLang="zh-TW" dirty="0" smtClean="0"/>
              <a:t>)</a:t>
            </a:r>
          </a:p>
          <a:p>
            <a:pPr marL="228600" indent="-228600">
              <a:buAutoNum type="arabicPeriod"/>
            </a:pPr>
            <a:endParaRPr lang="zh-TW" altLang="en-US" dirty="0"/>
          </a:p>
        </p:txBody>
      </p:sp>
    </p:spTree>
    <p:extLst>
      <p:ext uri="{BB962C8B-B14F-4D97-AF65-F5344CB8AC3E}">
        <p14:creationId xmlns:p14="http://schemas.microsoft.com/office/powerpoint/2010/main" val="115303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543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57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046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173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4651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954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91922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1512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13760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383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712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BasicMonkeyServer</a:t>
            </a:r>
            <a:r>
              <a:rPr lang="en-US" baseline="0" dirty="0" smtClean="0"/>
              <a:t> overrides </a:t>
            </a:r>
            <a:r>
              <a:rPr lang="en-US" baseline="0" dirty="0" err="1" smtClean="0"/>
              <a:t>init</a:t>
            </a:r>
            <a:r>
              <a:rPr lang="en-US" baseline="0" dirty="0" smtClean="0"/>
              <a:t>() and destroy(), in </a:t>
            </a:r>
            <a:r>
              <a:rPr lang="en-US" baseline="0" dirty="0" err="1" smtClean="0"/>
              <a:t>init</a:t>
            </a:r>
            <a:r>
              <a:rPr lang="en-US" baseline="0" dirty="0" smtClean="0"/>
              <a:t>() it loads configuration and call start() of </a:t>
            </a:r>
            <a:r>
              <a:rPr lang="en-US" baseline="0" dirty="0" err="1" smtClean="0"/>
              <a:t>MonkeyRunner</a:t>
            </a:r>
            <a:endParaRPr lang="en-US" baseline="0" dirty="0" smtClean="0"/>
          </a:p>
          <a:p>
            <a:pPr lvl="0">
              <a:spcBef>
                <a:spcPts val="0"/>
              </a:spcBef>
              <a:buNone/>
            </a:pPr>
            <a:r>
              <a:rPr lang="en-US" baseline="0" dirty="0" smtClean="0"/>
              <a:t>Monkey start() uses run(), and run() will handle scheduler and </a:t>
            </a:r>
            <a:r>
              <a:rPr lang="en-US" baseline="0" dirty="0" err="1" smtClean="0"/>
              <a:t>EventReport</a:t>
            </a:r>
            <a:r>
              <a:rPr lang="en-US" baseline="0" dirty="0" smtClean="0"/>
              <a:t> then calls </a:t>
            </a:r>
            <a:r>
              <a:rPr lang="en-US" baseline="0" dirty="0" err="1" smtClean="0"/>
              <a:t>doMonkeyBusiness</a:t>
            </a:r>
            <a:r>
              <a:rPr lang="en-US" baseline="0" dirty="0" smtClean="0"/>
              <a:t>()</a:t>
            </a:r>
          </a:p>
          <a:p>
            <a:pPr lvl="0">
              <a:spcBef>
                <a:spcPts val="0"/>
              </a:spcBef>
              <a:buNone/>
            </a:pPr>
            <a:r>
              <a:rPr lang="en-US" baseline="0" dirty="0" smtClean="0"/>
              <a:t>Monkey gets an scheduler from its inner interface Context</a:t>
            </a:r>
            <a:endParaRPr dirty="0"/>
          </a:p>
        </p:txBody>
      </p:sp>
    </p:spTree>
    <p:extLst>
      <p:ext uri="{BB962C8B-B14F-4D97-AF65-F5344CB8AC3E}">
        <p14:creationId xmlns:p14="http://schemas.microsoft.com/office/powerpoint/2010/main" val="1968550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Client</a:t>
            </a:r>
            <a:r>
              <a:rPr lang="en-US" baseline="0" dirty="0" smtClean="0"/>
              <a:t> -&gt; any class trying to catch </a:t>
            </a:r>
            <a:r>
              <a:rPr lang="en-US" baseline="0" dirty="0" err="1" smtClean="0"/>
              <a:t>NotFoundException</a:t>
            </a:r>
            <a:endParaRPr lang="en-US" baseline="0" dirty="0" smtClean="0"/>
          </a:p>
          <a:p>
            <a:pPr lvl="0">
              <a:spcBef>
                <a:spcPts val="0"/>
              </a:spcBef>
              <a:buNone/>
            </a:pPr>
            <a:r>
              <a:rPr lang="en-US" baseline="0" dirty="0" smtClean="0"/>
              <a:t>First constructor in Adaptor -&gt; for inside exceptions; The other constructors -&gt; for outside exceptions</a:t>
            </a:r>
          </a:p>
          <a:p>
            <a:pPr lvl="0">
              <a:spcBef>
                <a:spcPts val="0"/>
              </a:spcBef>
              <a:buNone/>
            </a:pPr>
            <a:r>
              <a:rPr lang="en-US" baseline="0" dirty="0" smtClean="0"/>
              <a:t>Adaptor aggregates </a:t>
            </a:r>
            <a:r>
              <a:rPr lang="en-US" baseline="0" dirty="0" err="1" smtClean="0"/>
              <a:t>Adaptee</a:t>
            </a:r>
            <a:r>
              <a:rPr lang="en-US" baseline="0" dirty="0" smtClean="0"/>
              <a:t> -&gt; next slide</a:t>
            </a:r>
            <a:endParaRPr dirty="0"/>
          </a:p>
        </p:txBody>
      </p:sp>
    </p:spTree>
    <p:extLst>
      <p:ext uri="{BB962C8B-B14F-4D97-AF65-F5344CB8AC3E}">
        <p14:creationId xmlns:p14="http://schemas.microsoft.com/office/powerpoint/2010/main" val="6985388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Only</a:t>
            </a:r>
            <a:r>
              <a:rPr lang="en-US" baseline="0" dirty="0" smtClean="0"/>
              <a:t> depicts one constructor, but the concept of the other one is the same</a:t>
            </a:r>
            <a:endParaRPr dirty="0"/>
          </a:p>
        </p:txBody>
      </p:sp>
    </p:spTree>
    <p:extLst>
      <p:ext uri="{BB962C8B-B14F-4D97-AF65-F5344CB8AC3E}">
        <p14:creationId xmlns:p14="http://schemas.microsoft.com/office/powerpoint/2010/main" val="18640623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359546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94546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 it is a </a:t>
            </a:r>
            <a:r>
              <a:rPr lang="en-US" dirty="0" err="1" smtClean="0"/>
              <a:t>NotFoundException</a:t>
            </a:r>
            <a:r>
              <a:rPr lang="en-US" dirty="0" smtClean="0"/>
              <a:t>,</a:t>
            </a:r>
            <a:r>
              <a:rPr lang="en-US" baseline="0" dirty="0" smtClean="0"/>
              <a:t> then </a:t>
            </a:r>
            <a:r>
              <a:rPr lang="en-US" baseline="0" dirty="0" err="1" smtClean="0"/>
              <a:t>doSomething</a:t>
            </a:r>
            <a:r>
              <a:rPr lang="en-US" baseline="0" dirty="0" smtClean="0"/>
              <a:t>()</a:t>
            </a:r>
            <a:endParaRPr dirty="0"/>
          </a:p>
        </p:txBody>
      </p:sp>
    </p:spTree>
    <p:extLst>
      <p:ext uri="{BB962C8B-B14F-4D97-AF65-F5344CB8AC3E}">
        <p14:creationId xmlns:p14="http://schemas.microsoft.com/office/powerpoint/2010/main" val="1703636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705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Final</a:t>
            </a:r>
            <a:r>
              <a:rPr lang="en-US" baseline="0" dirty="0" smtClean="0"/>
              <a:t> -&gt; to access ‘me’ in anonymous class</a:t>
            </a:r>
            <a:endParaRPr dirty="0"/>
          </a:p>
        </p:txBody>
      </p:sp>
    </p:spTree>
    <p:extLst>
      <p:ext uri="{BB962C8B-B14F-4D97-AF65-F5344CB8AC3E}">
        <p14:creationId xmlns:p14="http://schemas.microsoft.com/office/powerpoint/2010/main" val="1085241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BasicScheduler</a:t>
            </a:r>
            <a:r>
              <a:rPr lang="en-US" dirty="0" smtClean="0"/>
              <a:t> uses </a:t>
            </a:r>
            <a:r>
              <a:rPr lang="en-US" dirty="0" err="1" smtClean="0"/>
              <a:t>ScheduledExecutorService</a:t>
            </a:r>
            <a:r>
              <a:rPr lang="en-US" dirty="0" smtClean="0"/>
              <a:t> to turn Runnable into</a:t>
            </a:r>
            <a:r>
              <a:rPr lang="en-US" baseline="0" dirty="0" smtClean="0"/>
              <a:t> </a:t>
            </a:r>
            <a:r>
              <a:rPr lang="en-US" baseline="0" dirty="0" err="1" smtClean="0"/>
              <a:t>ScheduledFuture</a:t>
            </a:r>
            <a:endParaRPr lang="en-US" baseline="0" dirty="0" smtClean="0"/>
          </a:p>
          <a:p>
            <a:pPr lvl="0">
              <a:spcBef>
                <a:spcPts val="0"/>
              </a:spcBef>
              <a:buNone/>
            </a:pPr>
            <a:r>
              <a:rPr lang="en-US" baseline="0" dirty="0" err="1" smtClean="0"/>
              <a:t>BasicScheduler</a:t>
            </a:r>
            <a:r>
              <a:rPr lang="en-US" baseline="0" dirty="0" smtClean="0"/>
              <a:t> keeps a </a:t>
            </a:r>
            <a:r>
              <a:rPr lang="en-US" baseline="0" dirty="0" err="1" smtClean="0"/>
              <a:t>HashMap</a:t>
            </a:r>
            <a:r>
              <a:rPr lang="en-US" baseline="0" dirty="0" smtClean="0"/>
              <a:t> to stop execution of threads</a:t>
            </a:r>
          </a:p>
        </p:txBody>
      </p:sp>
    </p:spTree>
    <p:extLst>
      <p:ext uri="{BB962C8B-B14F-4D97-AF65-F5344CB8AC3E}">
        <p14:creationId xmlns:p14="http://schemas.microsoft.com/office/powerpoint/2010/main" val="197538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echblog.netflix.com/2011/07/netflix-simian-army.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US" sz="5200" dirty="0" smtClean="0"/>
              <a:t>Netflix’s SimianArmy</a:t>
            </a:r>
            <a:endParaRPr lang="en" sz="5200" dirty="0"/>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US" b="1" dirty="0" smtClean="0">
                <a:solidFill>
                  <a:schemeClr val="bg2">
                    <a:lumMod val="50000"/>
                  </a:schemeClr>
                </a:solidFill>
                <a:latin typeface="PT Sans Narrow" charset="-52"/>
                <a:ea typeface="PT Sans Narrow" charset="-52"/>
                <a:cs typeface="PT Sans Narrow" charset="-52"/>
              </a:rPr>
              <a:t>Open Source Project</a:t>
            </a:r>
            <a:br>
              <a:rPr lang="en-US" b="1" dirty="0" smtClean="0">
                <a:solidFill>
                  <a:schemeClr val="bg2">
                    <a:lumMod val="50000"/>
                  </a:schemeClr>
                </a:solidFill>
                <a:latin typeface="PT Sans Narrow" charset="-52"/>
                <a:ea typeface="PT Sans Narrow" charset="-52"/>
                <a:cs typeface="PT Sans Narrow" charset="-52"/>
              </a:rPr>
            </a:br>
            <a:r>
              <a:rPr lang="en-US" b="1" dirty="0" smtClean="0">
                <a:solidFill>
                  <a:schemeClr val="bg2">
                    <a:lumMod val="50000"/>
                  </a:schemeClr>
                </a:solidFill>
                <a:latin typeface="PT Sans Narrow" charset="-52"/>
                <a:ea typeface="PT Sans Narrow" charset="-52"/>
                <a:cs typeface="PT Sans Narrow" charset="-52"/>
              </a:rPr>
              <a:t>Group 5</a:t>
            </a:r>
            <a:endParaRPr lang="en" b="1" dirty="0">
              <a:solidFill>
                <a:schemeClr val="bg2">
                  <a:lumMod val="50000"/>
                </a:schemeClr>
              </a:solidFill>
              <a:latin typeface="PT Sans Narrow" charset="-52"/>
              <a:ea typeface="PT Sans Narrow" charset="-52"/>
              <a:cs typeface="PT Sans Narrow" charset="-52"/>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a:t>
            </a:fld>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 y="1346873"/>
            <a:ext cx="1909092" cy="2369336"/>
          </a:xfrm>
          <a:prstGeom prst="rect">
            <a:avLst/>
          </a:prstGeom>
        </p:spPr>
      </p:pic>
      <p:pic>
        <p:nvPicPr>
          <p:cNvPr id="7" name="Picture 6"/>
          <p:cNvPicPr>
            <a:picLocks noChangeAspect="1"/>
          </p:cNvPicPr>
          <p:nvPr/>
        </p:nvPicPr>
        <p:blipFill>
          <a:blip r:embed="rId4"/>
          <a:stretch>
            <a:fillRect/>
          </a:stretch>
        </p:blipFill>
        <p:spPr>
          <a:xfrm>
            <a:off x="7603717" y="2029918"/>
            <a:ext cx="1404411" cy="14044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132" y="1077948"/>
            <a:ext cx="4851375" cy="3585268"/>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a:t>
            </a:fld>
            <a:endParaRPr lang="en" sz="1000" dirty="0"/>
          </a:p>
        </p:txBody>
      </p:sp>
    </p:spTree>
    <p:extLst>
      <p:ext uri="{BB962C8B-B14F-4D97-AF65-F5344CB8AC3E}">
        <p14:creationId xmlns:p14="http://schemas.microsoft.com/office/powerpoint/2010/main" val="310733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Logger</a:t>
            </a:r>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100</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23026"/>
            <a:ext cx="8507105" cy="2060953"/>
          </a:xfrm>
          <a:prstGeom prst="rect">
            <a:avLst/>
          </a:prstGeom>
        </p:spPr>
      </p:pic>
    </p:spTree>
    <p:extLst>
      <p:ext uri="{BB962C8B-B14F-4D97-AF65-F5344CB8AC3E}">
        <p14:creationId xmlns:p14="http://schemas.microsoft.com/office/powerpoint/2010/main" val="15296575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Annotations</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101</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51" y="930659"/>
            <a:ext cx="6620799" cy="3315163"/>
          </a:xfrm>
          <a:prstGeom prst="rect">
            <a:avLst/>
          </a:prstGeom>
        </p:spPr>
      </p:pic>
    </p:spTree>
    <p:extLst>
      <p:ext uri="{BB962C8B-B14F-4D97-AF65-F5344CB8AC3E}">
        <p14:creationId xmlns:p14="http://schemas.microsoft.com/office/powerpoint/2010/main" val="14277550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102</a:t>
            </a:fld>
            <a:endParaRPr lang="en" sz="1000" dirty="0"/>
          </a:p>
        </p:txBody>
      </p:sp>
      <p:sp>
        <p:nvSpPr>
          <p:cNvPr id="5" name="Shape 72"/>
          <p:cNvSpPr txBox="1">
            <a:spLocks/>
          </p:cNvSpPr>
          <p:nvPr/>
        </p:nvSpPr>
        <p:spPr>
          <a:xfrm>
            <a:off x="311700" y="213094"/>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Javadoc Comment</a:t>
            </a:r>
            <a:endParaRPr lang="en" baseline="-25000" dirty="0"/>
          </a:p>
        </p:txBody>
      </p:sp>
    </p:spTree>
    <p:extLst>
      <p:ext uri="{BB962C8B-B14F-4D97-AF65-F5344CB8AC3E}">
        <p14:creationId xmlns:p14="http://schemas.microsoft.com/office/powerpoint/2010/main" val="2965848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83" y="237807"/>
            <a:ext cx="7325747" cy="4553585"/>
          </a:xfrm>
          <a:prstGeom prst="rect">
            <a:avLst/>
          </a:prstGeom>
        </p:spPr>
      </p:pic>
    </p:spTree>
    <p:extLst>
      <p:ext uri="{BB962C8B-B14F-4D97-AF65-F5344CB8AC3E}">
        <p14:creationId xmlns:p14="http://schemas.microsoft.com/office/powerpoint/2010/main" val="39219733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Q &amp; A</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104</a:t>
            </a:fld>
            <a:endParaRPr lang="en" sz="1000" dirty="0"/>
          </a:p>
        </p:txBody>
      </p:sp>
    </p:spTree>
    <p:extLst>
      <p:ext uri="{BB962C8B-B14F-4D97-AF65-F5344CB8AC3E}">
        <p14:creationId xmlns:p14="http://schemas.microsoft.com/office/powerpoint/2010/main" val="1139792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Command </a:t>
            </a:r>
            <a:r>
              <a:rPr lang="en-US" altLang="zh-TW" dirty="0" smtClean="0"/>
              <a:t>Pattern?</a:t>
            </a:r>
            <a:endParaRPr lang="en" baseline="-2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67" y="1832428"/>
            <a:ext cx="6912306" cy="2732077"/>
          </a:xfrm>
          <a:prstGeom prst="rect">
            <a:avLst/>
          </a:prstGeom>
        </p:spPr>
      </p:pic>
      <p:sp>
        <p:nvSpPr>
          <p:cNvPr id="6" name="Text Placeholder 2"/>
          <p:cNvSpPr>
            <a:spLocks noGrp="1"/>
          </p:cNvSpPr>
          <p:nvPr>
            <p:ph type="body" idx="1"/>
          </p:nvPr>
        </p:nvSpPr>
        <p:spPr>
          <a:xfrm>
            <a:off x="311700" y="1266325"/>
            <a:ext cx="5646890" cy="734862"/>
          </a:xfrm>
        </p:spPr>
        <p:txBody>
          <a:bodyPr/>
          <a:lstStyle/>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Receiver (Monkey) with an action (run) ?</a:t>
            </a:r>
          </a:p>
          <a:p>
            <a:pPr marL="285750" indent="-285750">
              <a:buFont typeface="Arial" panose="020B0604020202020204" pitchFamily="34" charset="0"/>
              <a:buChar char="•"/>
            </a:pPr>
            <a:endParaRPr lang="zh-TW" alt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11</a:t>
            </a:fld>
            <a:endParaRPr lang="en" sz="1000" dirty="0"/>
          </a:p>
        </p:txBody>
      </p:sp>
    </p:spTree>
    <p:extLst>
      <p:ext uri="{BB962C8B-B14F-4D97-AF65-F5344CB8AC3E}">
        <p14:creationId xmlns:p14="http://schemas.microsoft.com/office/powerpoint/2010/main" val="1287507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smtClean="0"/>
              <a:t>Command Pattern – Class Diagram</a:t>
            </a:r>
            <a:endParaRPr lang="en" baseline="-25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252" y="1141397"/>
            <a:ext cx="4461250" cy="3415051"/>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12</a:t>
            </a:fld>
            <a:endParaRPr lang="en" sz="1000" dirty="0"/>
          </a:p>
        </p:txBody>
      </p:sp>
    </p:spTree>
    <p:extLst>
      <p:ext uri="{BB962C8B-B14F-4D97-AF65-F5344CB8AC3E}">
        <p14:creationId xmlns:p14="http://schemas.microsoft.com/office/powerpoint/2010/main" val="1069578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13</a:t>
            </a:fld>
            <a:endParaRPr lang="en" sz="1000" dirty="0"/>
          </a:p>
        </p:txBody>
      </p:sp>
      <p:sp>
        <p:nvSpPr>
          <p:cNvPr id="7"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MonkeyRunner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07" y="1461102"/>
            <a:ext cx="7747050" cy="3202114"/>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Singleton Class</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7262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6" y="1661004"/>
            <a:ext cx="6442218" cy="657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6" y="2672403"/>
            <a:ext cx="3166867" cy="1079731"/>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Client</a:t>
            </a:r>
            <a:endParaRPr lang="en-US" sz="1800" baseline="-25000" dirty="0">
              <a:solidFill>
                <a:schemeClr val="bg2">
                  <a:lumMod val="50000"/>
                </a:schemeClr>
              </a:solidFill>
            </a:endParaRPr>
          </a:p>
        </p:txBody>
      </p:sp>
      <p:sp>
        <p:nvSpPr>
          <p:cNvPr id="10"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BasicMonkeyServer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25637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539" y="1324921"/>
            <a:ext cx="5598921" cy="3338295"/>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Role of </a:t>
            </a:r>
            <a:r>
              <a:rPr lang="en-US" altLang="zh-TW" dirty="0" err="1" smtClean="0"/>
              <a:t>MonkeyRunner</a:t>
            </a:r>
            <a:endParaRPr lang="en-US" sz="1800" baseline="-25000" dirty="0">
              <a:solidFill>
                <a:schemeClr val="bg2">
                  <a:lumMod val="50000"/>
                </a:schemeClr>
              </a:solidFill>
            </a:endParaRPr>
          </a:p>
        </p:txBody>
      </p:sp>
      <p:sp>
        <p:nvSpPr>
          <p:cNvPr id="9" name="Shape 73"/>
          <p:cNvSpPr txBox="1">
            <a:spLocks/>
          </p:cNvSpPr>
          <p:nvPr/>
        </p:nvSpPr>
        <p:spPr>
          <a:xfrm>
            <a:off x="311699" y="756472"/>
            <a:ext cx="3024353" cy="410354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dirty="0" smtClean="0">
                <a:solidFill>
                  <a:srgbClr val="000000"/>
                </a:solidFill>
                <a:latin typeface="Calibri" charset="0"/>
                <a:ea typeface="Calibri" charset="0"/>
                <a:cs typeface="Calibri" charset="0"/>
              </a:rPr>
              <a:t>In charge of all monkeys</a:t>
            </a:r>
          </a:p>
          <a:p>
            <a:pPr marL="28575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65210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669300"/>
            <a:ext cx="8520600" cy="3302700"/>
          </a:xfrm>
        </p:spPr>
        <p:txBody>
          <a:bodyPr/>
          <a:lstStyle/>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Easy to write.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Lazy loaded.</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Thread-safe.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Automatically handle serialization</a:t>
            </a:r>
            <a:r>
              <a:rPr lang="en-US" altLang="zh-TW" sz="1900" dirty="0"/>
              <a:t>.</a:t>
            </a:r>
            <a:endParaRPr lang="en-US" altLang="zh-TW" sz="19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err="1" smtClean="0"/>
              <a:t>Enum</a:t>
            </a:r>
            <a:r>
              <a:rPr lang="en-US" altLang="zh-TW" dirty="0" smtClean="0"/>
              <a:t> Singleton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9676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Chaos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17</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460713"/>
            <a:ext cx="3458112" cy="3682787"/>
          </a:xfrm>
          <a:prstGeom prst="rect">
            <a:avLst/>
          </a:prstGeom>
        </p:spPr>
      </p:pic>
    </p:spTree>
    <p:extLst>
      <p:ext uri="{BB962C8B-B14F-4D97-AF65-F5344CB8AC3E}">
        <p14:creationId xmlns:p14="http://schemas.microsoft.com/office/powerpoint/2010/main" val="53927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What is Chaos </a:t>
            </a:r>
            <a:r>
              <a:rPr lang="en-US" altLang="zh-TW" dirty="0" smtClean="0">
                <a:solidFill>
                  <a:srgbClr val="000000"/>
                </a:solidFill>
                <a:latin typeface="Arial Hebrew Scholar" charset="-79"/>
                <a:ea typeface="Arial Hebrew Scholar" charset="-79"/>
                <a:cs typeface="Arial Hebrew Scholar" charset="-79"/>
              </a:rPr>
              <a:t>Monkey</a:t>
            </a:r>
            <a:endParaRPr lang="en-US" altLang="zh-TW" dirty="0">
              <a:solidFill>
                <a:srgbClr val="000000"/>
              </a:solidFill>
              <a:latin typeface="Arial Hebrew Scholar" charset="-79"/>
              <a:ea typeface="Arial Hebrew Scholar" charset="-79"/>
              <a:cs typeface="Arial Hebrew Scholar" charset="-79"/>
            </a:endParaRP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Identifies </a:t>
            </a:r>
            <a:r>
              <a:rPr lang="en-US" altLang="zh-TW" sz="1800" dirty="0">
                <a:solidFill>
                  <a:srgbClr val="000000"/>
                </a:solidFill>
                <a:latin typeface="Arial Hebrew Scholar" charset="-79"/>
                <a:ea typeface="Arial Hebrew Scholar" charset="-79"/>
                <a:cs typeface="Arial Hebrew Scholar" charset="-79"/>
              </a:rPr>
              <a:t>groups of systems</a:t>
            </a: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Randomly </a:t>
            </a:r>
            <a:r>
              <a:rPr lang="en-US" altLang="zh-TW" sz="1800" dirty="0">
                <a:solidFill>
                  <a:srgbClr val="000000"/>
                </a:solidFill>
                <a:latin typeface="Arial Hebrew Scholar" charset="-79"/>
                <a:ea typeface="Arial Hebrew Scholar" charset="-79"/>
                <a:cs typeface="Arial Hebrew Scholar" charset="-79"/>
              </a:rPr>
              <a:t>terminates one of the systems in a group</a:t>
            </a:r>
          </a:p>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Why is Chaos Monkey required</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Failures happen</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Even if your architecture can tolerate a system failure,</a:t>
            </a:r>
            <a:br>
              <a:rPr lang="en-US" altLang="zh-TW" sz="1800" dirty="0">
                <a:solidFill>
                  <a:srgbClr val="000000"/>
                </a:solidFill>
                <a:latin typeface="Arial Hebrew Scholar" charset="-79"/>
                <a:ea typeface="Arial Hebrew Scholar" charset="-79"/>
                <a:cs typeface="Arial Hebrew Scholar" charset="-79"/>
              </a:rPr>
            </a:br>
            <a:r>
              <a:rPr lang="en-US" altLang="zh-TW" sz="1800" dirty="0">
                <a:solidFill>
                  <a:srgbClr val="000000"/>
                </a:solidFill>
                <a:latin typeface="Arial Hebrew Scholar" charset="-79"/>
                <a:ea typeface="Arial Hebrew Scholar" charset="-79"/>
                <a:cs typeface="Arial Hebrew Scholar" charset="-79"/>
              </a:rPr>
              <a:t>are you sure it will still be able to next week, </a:t>
            </a:r>
            <a:r>
              <a:rPr lang="en-US" altLang="zh-TW" sz="1800" dirty="0" smtClean="0">
                <a:solidFill>
                  <a:srgbClr val="000000"/>
                </a:solidFill>
                <a:latin typeface="Arial Hebrew Scholar" charset="-79"/>
                <a:ea typeface="Arial Hebrew Scholar" charset="-79"/>
                <a:cs typeface="Arial Hebrew Scholar" charset="-79"/>
              </a:rPr>
              <a:t>next </a:t>
            </a:r>
            <a:r>
              <a:rPr lang="en-US" altLang="zh-TW" sz="1800" dirty="0">
                <a:solidFill>
                  <a:srgbClr val="000000"/>
                </a:solidFill>
                <a:latin typeface="Arial Hebrew Scholar" charset="-79"/>
                <a:ea typeface="Arial Hebrew Scholar" charset="-79"/>
                <a:cs typeface="Arial Hebrew Scholar" charset="-79"/>
              </a:rPr>
              <a:t>month?</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Do your traffic load balancers correctly detect and route requests around system failures?</a:t>
            </a:r>
            <a:endParaRPr lang="zh-TW" altLang="en-US" sz="18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18</a:t>
            </a:fld>
            <a:endParaRPr lang="en" sz="1000" dirty="0"/>
          </a:p>
        </p:txBody>
      </p:sp>
    </p:spTree>
    <p:extLst>
      <p:ext uri="{BB962C8B-B14F-4D97-AF65-F5344CB8AC3E}">
        <p14:creationId xmlns:p14="http://schemas.microsoft.com/office/powerpoint/2010/main" val="174767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Pattern:</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Strategy Pattern</a:t>
            </a:r>
          </a:p>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Principles:</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Encapsulate what varies.</a:t>
            </a: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Depend on abstractions. Do not depend on concrete classes.</a:t>
            </a:r>
            <a:endParaRPr lang="zh-TW" altLang="en-US" sz="24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19</a:t>
            </a:fld>
            <a:endParaRPr lang="en" sz="1000" dirty="0"/>
          </a:p>
        </p:txBody>
      </p:sp>
    </p:spTree>
    <p:extLst>
      <p:ext uri="{BB962C8B-B14F-4D97-AF65-F5344CB8AC3E}">
        <p14:creationId xmlns:p14="http://schemas.microsoft.com/office/powerpoint/2010/main" val="1439974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smtClean="0"/>
              <a:t>Outline</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a:t>2</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Introduction / Overview of Simian Army </a:t>
            </a:r>
            <a:r>
              <a:rPr lang="en-US" sz="1700" dirty="0" smtClean="0">
                <a:solidFill>
                  <a:srgbClr val="000000"/>
                </a:solidFill>
                <a:latin typeface="Calibri" charset="0"/>
                <a:ea typeface="Calibri" charset="0"/>
                <a:cs typeface="Calibri" charset="0"/>
              </a:rPr>
              <a:t>(</a:t>
            </a:r>
            <a:r>
              <a:rPr lang="en-US" sz="1700" dirty="0" smtClean="0">
                <a:solidFill>
                  <a:srgbClr val="000000"/>
                </a:solidFill>
                <a:latin typeface="Calibri" charset="0"/>
                <a:ea typeface="Calibri" charset="0"/>
                <a:cs typeface="Calibri" charset="0"/>
              </a:rPr>
              <a:t>George)</a:t>
            </a:r>
            <a:br>
              <a:rPr lang="en-US" sz="1700" dirty="0" smtClean="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a:t>
            </a:r>
            <a:r>
              <a:rPr lang="en-US" sz="1550" dirty="0" smtClean="0">
                <a:solidFill>
                  <a:srgbClr val="000000"/>
                </a:solidFill>
                <a:latin typeface="Calibri" charset="0"/>
                <a:ea typeface="Calibri" charset="0"/>
                <a:cs typeface="Calibri" charset="0"/>
              </a:rPr>
              <a:t>    *  including System Architecture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Initialization	(David</a:t>
            </a:r>
            <a:r>
              <a:rPr lang="en-US" sz="1700" dirty="0" smtClean="0">
                <a:solidFill>
                  <a:srgbClr val="000000"/>
                </a:solidFill>
                <a:latin typeface="Calibri" charset="0"/>
                <a:ea typeface="Calibri" charset="0"/>
                <a:cs typeface="Calibri" charset="0"/>
              </a:rPr>
              <a:t>)</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Chaos </a:t>
            </a:r>
            <a:r>
              <a:rPr lang="en-US" sz="1700" dirty="0" smtClean="0">
                <a:solidFill>
                  <a:srgbClr val="000000"/>
                </a:solidFill>
                <a:latin typeface="Calibri" charset="0"/>
                <a:ea typeface="Calibri" charset="0"/>
                <a:cs typeface="Calibri" charset="0"/>
              </a:rPr>
              <a:t>Monkey	(Allen</a:t>
            </a:r>
            <a:r>
              <a:rPr lang="en-US" sz="1700" dirty="0" smtClean="0">
                <a:solidFill>
                  <a:srgbClr val="000000"/>
                </a:solidFill>
                <a:latin typeface="Calibri" charset="0"/>
                <a:ea typeface="Calibri" charset="0"/>
                <a:cs typeface="Calibri" charset="0"/>
              </a:rPr>
              <a:t>)</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Conformity </a:t>
            </a:r>
            <a:r>
              <a:rPr lang="en-US" sz="1700" dirty="0" smtClean="0">
                <a:solidFill>
                  <a:srgbClr val="000000"/>
                </a:solidFill>
                <a:latin typeface="Calibri" charset="0"/>
                <a:ea typeface="Calibri" charset="0"/>
                <a:cs typeface="Calibri" charset="0"/>
              </a:rPr>
              <a:t>Monkey  (Amity</a:t>
            </a:r>
            <a:r>
              <a:rPr lang="en-US" sz="1700" dirty="0" smtClean="0">
                <a:solidFill>
                  <a:srgbClr val="000000"/>
                </a:solidFill>
                <a:latin typeface="Calibri" charset="0"/>
                <a:ea typeface="Calibri" charset="0"/>
                <a:cs typeface="Calibri" charset="0"/>
              </a:rPr>
              <a:t>)</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Janitor </a:t>
            </a:r>
            <a:r>
              <a:rPr lang="en-US" sz="1700" dirty="0" smtClean="0">
                <a:solidFill>
                  <a:srgbClr val="000000"/>
                </a:solidFill>
                <a:latin typeface="Calibri" charset="0"/>
                <a:ea typeface="Calibri" charset="0"/>
                <a:cs typeface="Calibri" charset="0"/>
              </a:rPr>
              <a:t>Monkey	(David</a:t>
            </a:r>
            <a:r>
              <a:rPr lang="en-US" sz="1700" dirty="0" smtClean="0">
                <a:solidFill>
                  <a:srgbClr val="000000"/>
                </a:solidFill>
                <a:latin typeface="Calibri" charset="0"/>
                <a:ea typeface="Calibri" charset="0"/>
                <a:cs typeface="Calibri" charset="0"/>
              </a:rPr>
              <a:t>)</a:t>
            </a:r>
            <a:endParaRPr lang="en-US" sz="1700" dirty="0">
              <a:solidFill>
                <a:srgbClr val="000000"/>
              </a:solidFill>
              <a:latin typeface="Calibri" charset="0"/>
              <a:ea typeface="Calibri" charset="0"/>
              <a:cs typeface="Calibri" charset="0"/>
            </a:endParaRP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Client Module </a:t>
            </a:r>
            <a:r>
              <a:rPr lang="en-US" sz="1700" dirty="0" smtClean="0">
                <a:solidFill>
                  <a:srgbClr val="000000"/>
                </a:solidFill>
                <a:latin typeface="Calibri" charset="0"/>
                <a:ea typeface="Calibri" charset="0"/>
                <a:cs typeface="Calibri" charset="0"/>
              </a:rPr>
              <a:t>and multi-thread handling     (</a:t>
            </a:r>
            <a:r>
              <a:rPr lang="en-US" sz="1700" dirty="0" smtClean="0">
                <a:solidFill>
                  <a:srgbClr val="000000"/>
                </a:solidFill>
                <a:latin typeface="Calibri" charset="0"/>
                <a:ea typeface="Calibri" charset="0"/>
                <a:cs typeface="Calibri" charset="0"/>
              </a:rPr>
              <a:t>Terry)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Crawler Module  (Joe)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Utilities Module  (George, David)</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Coding Style </a:t>
            </a:r>
            <a:r>
              <a:rPr lang="en-US" sz="1700" dirty="0" smtClean="0">
                <a:solidFill>
                  <a:srgbClr val="000000"/>
                </a:solidFill>
                <a:latin typeface="Calibri" charset="0"/>
                <a:ea typeface="Calibri" charset="0"/>
                <a:cs typeface="Calibri" charset="0"/>
              </a:rPr>
              <a:t>	(</a:t>
            </a:r>
            <a:r>
              <a:rPr lang="en-US" sz="1700" dirty="0" smtClean="0">
                <a:solidFill>
                  <a:srgbClr val="000000"/>
                </a:solidFill>
                <a:latin typeface="Calibri" charset="0"/>
                <a:ea typeface="Calibri" charset="0"/>
                <a:cs typeface="Calibri" charset="0"/>
              </a:rPr>
              <a:t>Whole Group)</a:t>
            </a:r>
          </a:p>
        </p:txBody>
      </p:sp>
    </p:spTree>
    <p:extLst>
      <p:ext uri="{BB962C8B-B14F-4D97-AF65-F5344CB8AC3E}">
        <p14:creationId xmlns:p14="http://schemas.microsoft.com/office/powerpoint/2010/main" val="1384783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endParaRPr lang="en-US" sz="1800" baseline="-25000" dirty="0">
              <a:solidFill>
                <a:schemeClr val="bg2">
                  <a:lumMod val="50000"/>
                </a:schemeClr>
              </a:solidFill>
            </a:endParaRPr>
          </a:p>
        </p:txBody>
      </p:sp>
      <p:sp>
        <p:nvSpPr>
          <p:cNvPr id="5" name="Text Placeholder 2"/>
          <p:cNvSpPr txBox="1">
            <a:spLocks/>
          </p:cNvSpPr>
          <p:nvPr/>
        </p:nvSpPr>
        <p:spPr>
          <a:xfrm>
            <a:off x="311700" y="719787"/>
            <a:ext cx="87307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instances randomly.</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smtClean="0">
                <a:solidFill>
                  <a:srgbClr val="000000"/>
                </a:solidFill>
                <a:latin typeface="Arial Hebrew Scholar" charset="-79"/>
                <a:ea typeface="Arial Hebrew Scholar" charset="-79"/>
                <a:cs typeface="Arial Hebrew Scholar" charset="-79"/>
              </a:rPr>
              <a:t>Burn-CPU-Chaos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CPU always busy, </a:t>
            </a:r>
            <a:r>
              <a:rPr lang="en-US" altLang="zh-TW" b="1" dirty="0" smtClean="0">
                <a:solidFill>
                  <a:srgbClr val="000000"/>
                </a:solidFill>
                <a:latin typeface="Arial Hebrew Scholar" charset="-79"/>
                <a:ea typeface="Arial Hebrew Scholar" charset="-79"/>
                <a:cs typeface="Arial Hebrew Scholar" charset="-79"/>
              </a:rPr>
              <a:t>Fill-Disk-Chaos </a:t>
            </a:r>
            <a:r>
              <a:rPr lang="en-US" altLang="zh-TW" dirty="0" smtClean="0">
                <a:solidFill>
                  <a:srgbClr val="000000"/>
                </a:solidFill>
                <a:latin typeface="Arial Hebrew Scholar" charset="-79"/>
                <a:ea typeface="Arial Hebrew Scholar" charset="-79"/>
                <a:cs typeface="Arial Hebrew Scholar" charset="-79"/>
              </a:rPr>
              <a:t>which can make disk out of space, </a:t>
            </a:r>
            <a:r>
              <a:rPr lang="en-US" altLang="zh-TW" b="1" dirty="0" smtClean="0">
                <a:solidFill>
                  <a:srgbClr val="000000"/>
                </a:solidFill>
                <a:latin typeface="Arial Hebrew Scholar" charset="-79"/>
                <a:ea typeface="Arial Hebrew Scholar" charset="-79"/>
                <a:cs typeface="Arial Hebrew Scholar" charset="-79"/>
              </a:rPr>
              <a:t>Block-Network-Chaos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the network disable.</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should check that the chaos can be apply on instance before generate failures.</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20</a:t>
            </a:fld>
            <a:endParaRPr lang="en" sz="1000" dirty="0"/>
          </a:p>
        </p:txBody>
      </p:sp>
    </p:spTree>
    <p:extLst>
      <p:ext uri="{BB962C8B-B14F-4D97-AF65-F5344CB8AC3E}">
        <p14:creationId xmlns:p14="http://schemas.microsoft.com/office/powerpoint/2010/main" val="1666044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343012" y="1932612"/>
            <a:ext cx="6457950" cy="1590675"/>
          </a:xfrm>
          <a:prstGeom prst="rect">
            <a:avLst/>
          </a:prstGeom>
          <a:noFill/>
          <a:ln>
            <a:noFill/>
          </a:ln>
        </p:spPr>
      </p:pic>
      <p:sp>
        <p:nvSpPr>
          <p:cNvPr id="6" name="Text Placeholder 2"/>
          <p:cNvSpPr txBox="1">
            <a:spLocks/>
          </p:cNvSpPr>
          <p:nvPr/>
        </p:nvSpPr>
        <p:spPr>
          <a:xfrm>
            <a:off x="311700" y="719787"/>
            <a:ext cx="8730700" cy="9185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a:t>
            </a:r>
            <a:r>
              <a:rPr lang="en-US" altLang="zh-TW" smtClean="0">
                <a:solidFill>
                  <a:srgbClr val="000000"/>
                </a:solidFill>
                <a:latin typeface="Arial Hebrew Scholar" charset="-79"/>
                <a:ea typeface="Arial Hebrew Scholar" charset="-79"/>
                <a:cs typeface="Arial Hebrew Scholar" charset="-79"/>
              </a:rPr>
              <a:t>instances randomly.</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21</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1</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28137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152525" y="2120900"/>
            <a:ext cx="6457950" cy="20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22</a:t>
            </a:fld>
            <a:endParaRPr lang="en" sz="1000" dirty="0"/>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a:solidFill>
                  <a:srgbClr val="000000"/>
                </a:solidFill>
                <a:latin typeface="Arial Hebrew Scholar" charset="-79"/>
                <a:ea typeface="Arial Hebrew Scholar" charset="-79"/>
                <a:cs typeface="Arial Hebrew Scholar" charset="-79"/>
              </a:rPr>
              <a:t>Burn-CPU-Chaos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CPU always busy, </a:t>
            </a:r>
            <a:r>
              <a:rPr lang="en-US" altLang="zh-TW" b="1" dirty="0">
                <a:solidFill>
                  <a:srgbClr val="000000"/>
                </a:solidFill>
                <a:latin typeface="Arial Hebrew Scholar" charset="-79"/>
                <a:ea typeface="Arial Hebrew Scholar" charset="-79"/>
                <a:cs typeface="Arial Hebrew Scholar" charset="-79"/>
              </a:rPr>
              <a:t>Fill-Disk-Chaos </a:t>
            </a:r>
            <a:r>
              <a:rPr lang="en-US" altLang="zh-TW" dirty="0">
                <a:solidFill>
                  <a:srgbClr val="000000"/>
                </a:solidFill>
                <a:latin typeface="Arial Hebrew Scholar" charset="-79"/>
                <a:ea typeface="Arial Hebrew Scholar" charset="-79"/>
                <a:cs typeface="Arial Hebrew Scholar" charset="-79"/>
              </a:rPr>
              <a:t>which can make disk run out of space, </a:t>
            </a:r>
            <a:r>
              <a:rPr lang="en-US" altLang="zh-TW" b="1" dirty="0">
                <a:solidFill>
                  <a:srgbClr val="000000"/>
                </a:solidFill>
                <a:latin typeface="Arial Hebrew Scholar" charset="-79"/>
                <a:ea typeface="Arial Hebrew Scholar" charset="-79"/>
                <a:cs typeface="Arial Hebrew Scholar" charset="-79"/>
              </a:rPr>
              <a:t>Block-Network-Chaos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the network disable.</a:t>
            </a:r>
            <a:endParaRPr lang="zh-TW" altLang="en-US" dirty="0">
              <a:solidFill>
                <a:srgbClr val="000000"/>
              </a:solidFill>
              <a:latin typeface="Arial Hebrew Scholar" charset="-79"/>
              <a:ea typeface="Arial Hebrew Scholar" charset="-79"/>
              <a:cs typeface="Arial Hebrew Scholar" charset="-79"/>
            </a:endParaRPr>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2</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776806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Shape 97"/>
          <p:cNvPicPr preferRelativeResize="0"/>
          <p:nvPr/>
        </p:nvPicPr>
        <p:blipFill rotWithShape="1">
          <a:blip r:embed="rId3">
            <a:alphaModFix/>
          </a:blip>
          <a:srcRect l="33056"/>
          <a:stretch/>
        </p:blipFill>
        <p:spPr>
          <a:xfrm>
            <a:off x="1978014" y="1360753"/>
            <a:ext cx="5398072" cy="3486563"/>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a:t>3</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should check that the chaos can be applied on instance before generating failures.</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99720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23400" y="1850425"/>
            <a:ext cx="8520600" cy="4039500"/>
          </a:xfrm>
          <a:prstGeom prst="rect">
            <a:avLst/>
          </a:prstGeom>
        </p:spPr>
        <p:txBody>
          <a:bodyPr lIns="91425" tIns="91425" rIns="91425" bIns="91425" anchor="t" anchorCtr="0">
            <a:noAutofit/>
          </a:bodyPr>
          <a:lstStyle/>
          <a:p>
            <a:pPr marL="457200" lvl="0" indent="-228600" rtl="0">
              <a:spcBef>
                <a:spcPts val="0"/>
              </a:spcBef>
            </a:pPr>
            <a:r>
              <a:rPr lang="zh-TW"/>
              <a:t>Some of Chaos Type are implemented with running a script over SSH, some of Chaos Type are implemented with calling AWS’s API.</a:t>
            </a:r>
          </a:p>
        </p:txBody>
      </p:sp>
      <p:pic>
        <p:nvPicPr>
          <p:cNvPr id="103" name="Shape 103"/>
          <p:cNvPicPr preferRelativeResize="0"/>
          <p:nvPr/>
        </p:nvPicPr>
        <p:blipFill>
          <a:blip r:embed="rId3">
            <a:alphaModFix/>
          </a:blip>
          <a:stretch>
            <a:fillRect/>
          </a:stretch>
        </p:blipFill>
        <p:spPr>
          <a:xfrm>
            <a:off x="463637" y="1342075"/>
            <a:ext cx="8216724" cy="35526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4</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719789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311699" y="1040757"/>
            <a:ext cx="8732276" cy="3775617"/>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7889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387437" y="1189675"/>
            <a:ext cx="8216724" cy="3552699"/>
          </a:xfrm>
          <a:prstGeom prst="rect">
            <a:avLst/>
          </a:prstGeom>
          <a:noFill/>
          <a:ln>
            <a:noFill/>
          </a:ln>
        </p:spPr>
      </p:pic>
      <p:sp>
        <p:nvSpPr>
          <p:cNvPr id="116" name="Shape 116"/>
          <p:cNvSpPr/>
          <p:nvPr/>
        </p:nvSpPr>
        <p:spPr>
          <a:xfrm>
            <a:off x="2902800" y="1229200"/>
            <a:ext cx="2934300" cy="27429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txBox="1"/>
          <p:nvPr/>
        </p:nvSpPr>
        <p:spPr>
          <a:xfrm>
            <a:off x="5022675" y="205625"/>
            <a:ext cx="4045200" cy="881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dirty="0">
                <a:solidFill>
                  <a:srgbClr val="0000FF"/>
                </a:solidFill>
                <a:latin typeface="Open Sans"/>
                <a:ea typeface="Open Sans"/>
                <a:cs typeface="Open Sans"/>
                <a:sym typeface="Open Sans"/>
              </a:rPr>
              <a:t>Problem: It's difficult to add new type of Choas and vary existing ones when Chaos is an integral part of ChaosMonkey.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26</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Problem with 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8272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rotWithShape="1">
          <a:blip r:embed="rId3">
            <a:alphaModFix/>
          </a:blip>
          <a:srcRect l="10967" t="21556" r="11084"/>
          <a:stretch/>
        </p:blipFill>
        <p:spPr>
          <a:xfrm>
            <a:off x="889000" y="812500"/>
            <a:ext cx="7393898" cy="40196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82689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t="6323" b="2825"/>
          <a:stretch/>
        </p:blipFill>
        <p:spPr>
          <a:xfrm>
            <a:off x="1457825" y="1191925"/>
            <a:ext cx="6186175" cy="3784225"/>
          </a:xfrm>
          <a:prstGeom prst="rect">
            <a:avLst/>
          </a:prstGeom>
          <a:noFill/>
          <a:ln>
            <a:noFill/>
          </a:ln>
        </p:spPr>
      </p:pic>
      <p:sp>
        <p:nvSpPr>
          <p:cNvPr id="130" name="Shape 130"/>
          <p:cNvSpPr/>
          <p:nvPr/>
        </p:nvSpPr>
        <p:spPr>
          <a:xfrm>
            <a:off x="1604000" y="2004510"/>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604000" y="242933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604000" y="282617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3" name="Shape 133"/>
          <p:cNvCxnSpPr>
            <a:stCxn id="130" idx="3"/>
          </p:cNvCxnSpPr>
          <p:nvPr/>
        </p:nvCxnSpPr>
        <p:spPr>
          <a:xfrm rot="10800000" flipH="1">
            <a:off x="4186100" y="1576710"/>
            <a:ext cx="1150800" cy="595800"/>
          </a:xfrm>
          <a:prstGeom prst="straightConnector1">
            <a:avLst/>
          </a:prstGeom>
          <a:noFill/>
          <a:ln w="9525" cap="flat" cmpd="sng">
            <a:solidFill>
              <a:srgbClr val="0000FF"/>
            </a:solidFill>
            <a:prstDash val="solid"/>
            <a:round/>
            <a:headEnd type="none" w="lg" len="lg"/>
            <a:tailEnd type="triangle" w="lg" len="lg"/>
          </a:ln>
        </p:spPr>
      </p:cxnSp>
      <p:cxnSp>
        <p:nvCxnSpPr>
          <p:cNvPr id="134" name="Shape 134"/>
          <p:cNvCxnSpPr>
            <a:stCxn id="131" idx="3"/>
          </p:cNvCxnSpPr>
          <p:nvPr/>
        </p:nvCxnSpPr>
        <p:spPr>
          <a:xfrm>
            <a:off x="4186100" y="2597339"/>
            <a:ext cx="1171200" cy="290700"/>
          </a:xfrm>
          <a:prstGeom prst="straightConnector1">
            <a:avLst/>
          </a:prstGeom>
          <a:noFill/>
          <a:ln w="9525" cap="flat" cmpd="sng">
            <a:solidFill>
              <a:srgbClr val="0000FF"/>
            </a:solidFill>
            <a:prstDash val="solid"/>
            <a:round/>
            <a:headEnd type="none" w="lg" len="lg"/>
            <a:tailEnd type="triangle" w="lg" len="lg"/>
          </a:ln>
        </p:spPr>
      </p:cxnSp>
      <p:cxnSp>
        <p:nvCxnSpPr>
          <p:cNvPr id="135" name="Shape 135"/>
          <p:cNvCxnSpPr>
            <a:stCxn id="132" idx="3"/>
          </p:cNvCxnSpPr>
          <p:nvPr/>
        </p:nvCxnSpPr>
        <p:spPr>
          <a:xfrm>
            <a:off x="4186100" y="2994179"/>
            <a:ext cx="1150800" cy="1167000"/>
          </a:xfrm>
          <a:prstGeom prst="straightConnector1">
            <a:avLst/>
          </a:prstGeom>
          <a:noFill/>
          <a:ln w="9525" cap="flat" cmpd="sng">
            <a:solidFill>
              <a:srgbClr val="0000FF"/>
            </a:solidFill>
            <a:prstDash val="solid"/>
            <a:round/>
            <a:headEnd type="none" w="lg" len="lg"/>
            <a:tailEnd type="triangle" w="lg" len="lg"/>
          </a:ln>
        </p:spPr>
      </p:cxnSp>
      <p:sp>
        <p:nvSpPr>
          <p:cNvPr id="136" name="Shape 136"/>
          <p:cNvSpPr txBox="1"/>
          <p:nvPr/>
        </p:nvSpPr>
        <p:spPr>
          <a:xfrm>
            <a:off x="6250200" y="1823975"/>
            <a:ext cx="2582100" cy="6552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Encapsulate a method into a concrete class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28</a:t>
            </a:fld>
            <a:endParaRPr lang="en" sz="1000" dirty="0"/>
          </a:p>
        </p:txBody>
      </p:sp>
      <p:sp>
        <p:nvSpPr>
          <p:cNvPr id="1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834320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647850" y="1152425"/>
            <a:ext cx="7848299" cy="3720049"/>
          </a:xfrm>
          <a:prstGeom prst="rect">
            <a:avLst/>
          </a:prstGeom>
          <a:noFill/>
          <a:ln>
            <a:noFill/>
          </a:ln>
        </p:spPr>
      </p:pic>
      <p:cxnSp>
        <p:nvCxnSpPr>
          <p:cNvPr id="143" name="Shape 143"/>
          <p:cNvCxnSpPr/>
          <p:nvPr/>
        </p:nvCxnSpPr>
        <p:spPr>
          <a:xfrm>
            <a:off x="2481425" y="2416800"/>
            <a:ext cx="943800" cy="774300"/>
          </a:xfrm>
          <a:prstGeom prst="straightConnector1">
            <a:avLst/>
          </a:prstGeom>
          <a:noFill/>
          <a:ln w="9525" cap="flat" cmpd="sng">
            <a:solidFill>
              <a:srgbClr val="0000FF"/>
            </a:solidFill>
            <a:prstDash val="solid"/>
            <a:round/>
            <a:headEnd type="none" w="lg" len="lg"/>
            <a:tailEnd type="triangle" w="lg" len="lg"/>
          </a:ln>
        </p:spPr>
      </p:cxnSp>
      <p:sp>
        <p:nvSpPr>
          <p:cNvPr id="144" name="Shape 144"/>
          <p:cNvSpPr txBox="1"/>
          <p:nvPr/>
        </p:nvSpPr>
        <p:spPr>
          <a:xfrm>
            <a:off x="311700" y="1472100"/>
            <a:ext cx="3113400" cy="9447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with a same signature into interface through polymorphism.</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29</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653638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a:t>Background Information</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smtClean="0"/>
              <a:t>3</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Created </a:t>
            </a:r>
            <a:r>
              <a:rPr lang="en-US" sz="2050" dirty="0">
                <a:solidFill>
                  <a:srgbClr val="000000"/>
                </a:solidFill>
                <a:latin typeface="Calibri" charset="0"/>
                <a:ea typeface="Calibri" charset="0"/>
                <a:cs typeface="Calibri" charset="0"/>
              </a:rPr>
              <a:t>by Netflix after moving to </a:t>
            </a:r>
            <a:r>
              <a:rPr lang="en-US" sz="2050" dirty="0" smtClean="0">
                <a:solidFill>
                  <a:srgbClr val="000000"/>
                </a:solidFill>
                <a:latin typeface="Calibri" charset="0"/>
                <a:ea typeface="Calibri" charset="0"/>
                <a:cs typeface="Calibri" charset="0"/>
              </a:rPr>
              <a:t>AWS </a:t>
            </a:r>
            <a:r>
              <a:rPr lang="en-US" sz="2050" b="1" i="1" dirty="0">
                <a:solidFill>
                  <a:srgbClr val="000000"/>
                </a:solidFill>
                <a:latin typeface="Calibri" charset="0"/>
                <a:ea typeface="Calibri" charset="0"/>
                <a:cs typeface="Calibri" charset="0"/>
              </a:rPr>
              <a:t>to </a:t>
            </a:r>
            <a:r>
              <a:rPr lang="en-US" sz="2050" b="1" i="1" dirty="0" smtClean="0">
                <a:solidFill>
                  <a:srgbClr val="000000"/>
                </a:solidFill>
                <a:latin typeface="Calibri" charset="0"/>
                <a:ea typeface="Calibri" charset="0"/>
                <a:cs typeface="Calibri" charset="0"/>
              </a:rPr>
              <a:t>improve availability </a:t>
            </a:r>
            <a:r>
              <a:rPr lang="en-US" sz="2050" b="1" i="1" dirty="0">
                <a:solidFill>
                  <a:srgbClr val="000000"/>
                </a:solidFill>
                <a:latin typeface="Calibri" charset="0"/>
                <a:ea typeface="Calibri" charset="0"/>
                <a:cs typeface="Calibri" charset="0"/>
              </a:rPr>
              <a:t>&amp; </a:t>
            </a:r>
            <a:r>
              <a:rPr lang="en-US" sz="2050" b="1" i="1" dirty="0" smtClean="0">
                <a:solidFill>
                  <a:srgbClr val="000000"/>
                </a:solidFill>
                <a:latin typeface="Calibri" charset="0"/>
                <a:ea typeface="Calibri" charset="0"/>
                <a:cs typeface="Calibri" charset="0"/>
              </a:rPr>
              <a:t>reliability</a:t>
            </a:r>
            <a:r>
              <a:rPr lang="en-US" sz="2050" dirty="0" smtClean="0">
                <a:solidFill>
                  <a:srgbClr val="000000"/>
                </a:solidFill>
                <a:latin typeface="Calibri" charset="0"/>
                <a:ea typeface="Calibri" charset="0"/>
                <a:cs typeface="Calibri" charset="0"/>
              </a:rPr>
              <a:t>. </a:t>
            </a:r>
            <a:endParaRPr lang="en-US" sz="2050" dirty="0">
              <a:solidFill>
                <a:srgbClr val="000000"/>
              </a:solidFill>
              <a:latin typeface="Calibri" charset="0"/>
              <a:ea typeface="Calibri" charset="0"/>
              <a:cs typeface="Calibri" charset="0"/>
            </a:endParaRP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A cloud architecture, </a:t>
            </a:r>
            <a:r>
              <a:rPr lang="en-US" sz="2050" dirty="0">
                <a:solidFill>
                  <a:srgbClr val="000000"/>
                </a:solidFill>
                <a:latin typeface="Calibri" charset="0"/>
                <a:ea typeface="Calibri" charset="0"/>
                <a:cs typeface="Calibri" charset="0"/>
              </a:rPr>
              <a:t>where </a:t>
            </a:r>
            <a:r>
              <a:rPr lang="en-US" sz="2050" b="1" i="1" dirty="0">
                <a:solidFill>
                  <a:srgbClr val="000000"/>
                </a:solidFill>
                <a:latin typeface="Calibri" charset="0"/>
                <a:ea typeface="Calibri" charset="0"/>
                <a:cs typeface="Calibri" charset="0"/>
              </a:rPr>
              <a:t>individual components </a:t>
            </a:r>
            <a:r>
              <a:rPr lang="en-US" sz="2050" b="1" i="1" dirty="0" smtClean="0">
                <a:solidFill>
                  <a:srgbClr val="000000"/>
                </a:solidFill>
                <a:latin typeface="Calibri" charset="0"/>
                <a:ea typeface="Calibri" charset="0"/>
                <a:cs typeface="Calibri" charset="0"/>
              </a:rPr>
              <a:t>fail but do not affect the </a:t>
            </a:r>
            <a:r>
              <a:rPr lang="en-US" sz="2050" b="1" i="1" dirty="0">
                <a:solidFill>
                  <a:srgbClr val="000000"/>
                </a:solidFill>
                <a:latin typeface="Calibri" charset="0"/>
                <a:ea typeface="Calibri" charset="0"/>
                <a:cs typeface="Calibri" charset="0"/>
              </a:rPr>
              <a:t>availability of the entire </a:t>
            </a:r>
            <a:r>
              <a:rPr lang="en-US" sz="2050" b="1" i="1" dirty="0" smtClean="0">
                <a:solidFill>
                  <a:srgbClr val="000000"/>
                </a:solidFill>
                <a:latin typeface="Calibri" charset="0"/>
                <a:ea typeface="Calibri" charset="0"/>
                <a:cs typeface="Calibri" charset="0"/>
              </a:rPr>
              <a:t>system</a:t>
            </a:r>
            <a:r>
              <a:rPr lang="en-US" sz="2050" dirty="0" smtClean="0">
                <a:solidFill>
                  <a:srgbClr val="000000"/>
                </a:solidFill>
                <a:latin typeface="Calibri" charset="0"/>
                <a:ea typeface="Calibri" charset="0"/>
                <a:cs typeface="Calibri" charset="0"/>
              </a:rPr>
              <a:t>, was greatly needed.</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Infrastructure is never 100% reliable but stream</a:t>
            </a:r>
            <a:r>
              <a:rPr lang="en-US" sz="2050" i="1" u="sng" dirty="0" smtClean="0">
                <a:solidFill>
                  <a:srgbClr val="000000"/>
                </a:solidFill>
                <a:latin typeface="Calibri" charset="0"/>
                <a:ea typeface="Calibri" charset="0"/>
                <a:cs typeface="Calibri" charset="0"/>
              </a:rPr>
              <a:t>ing</a:t>
            </a:r>
            <a:r>
              <a:rPr lang="en-US" sz="2050" dirty="0" smtClean="0">
                <a:solidFill>
                  <a:srgbClr val="000000"/>
                </a:solidFill>
                <a:latin typeface="Calibri" charset="0"/>
                <a:ea typeface="Calibri" charset="0"/>
                <a:cs typeface="Calibri" charset="0"/>
              </a:rPr>
              <a:t> must be non-stop.</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SimianArmy deploys “monkeys” to </a:t>
            </a:r>
            <a:r>
              <a:rPr lang="en-US" sz="2050" b="1" i="1" dirty="0" smtClean="0">
                <a:solidFill>
                  <a:srgbClr val="000000"/>
                </a:solidFill>
                <a:latin typeface="Calibri" charset="0"/>
                <a:ea typeface="Calibri" charset="0"/>
                <a:cs typeface="Calibri" charset="0"/>
              </a:rPr>
              <a:t>make cloud service less fragile and better able to support continuous service</a:t>
            </a:r>
            <a:r>
              <a:rPr lang="en-US" sz="2050" dirty="0" smtClean="0">
                <a:solidFill>
                  <a:srgbClr val="000000"/>
                </a:solidFill>
                <a:latin typeface="Calibri" charset="0"/>
                <a:ea typeface="Calibri" charset="0"/>
                <a:cs typeface="Calibri" charset="0"/>
              </a:rPr>
              <a:t> when some parts have issues. </a:t>
            </a:r>
          </a:p>
          <a:p>
            <a:pPr marL="342900" indent="-342900">
              <a:lnSpc>
                <a:spcPct val="101000"/>
              </a:lnSpc>
              <a:buFont typeface="Arial" charset="0"/>
              <a:buChar char="•"/>
            </a:pPr>
            <a:r>
              <a:rPr lang="en-US" sz="2050" dirty="0">
                <a:solidFill>
                  <a:srgbClr val="000000"/>
                </a:solidFill>
                <a:latin typeface="Calibri" charset="0"/>
                <a:ea typeface="Calibri" charset="0"/>
                <a:cs typeface="Calibri" charset="0"/>
              </a:rPr>
              <a:t>Potential weaknesses and/or </a:t>
            </a:r>
            <a:r>
              <a:rPr lang="en-US" sz="2050" dirty="0" smtClean="0">
                <a:solidFill>
                  <a:srgbClr val="000000"/>
                </a:solidFill>
                <a:latin typeface="Calibri" charset="0"/>
                <a:ea typeface="Calibri" charset="0"/>
                <a:cs typeface="Calibri" charset="0"/>
              </a:rPr>
              <a:t>problems could be </a:t>
            </a:r>
            <a:r>
              <a:rPr lang="en-US" sz="2050" dirty="0">
                <a:solidFill>
                  <a:srgbClr val="000000"/>
                </a:solidFill>
                <a:latin typeface="Calibri" charset="0"/>
                <a:ea typeface="Calibri" charset="0"/>
                <a:cs typeface="Calibri" charset="0"/>
              </a:rPr>
              <a:t>detected and </a:t>
            </a:r>
            <a:r>
              <a:rPr lang="en-US" sz="2050" dirty="0" smtClean="0">
                <a:solidFill>
                  <a:srgbClr val="000000"/>
                </a:solidFill>
                <a:latin typeface="Calibri" charset="0"/>
                <a:ea typeface="Calibri" charset="0"/>
                <a:cs typeface="Calibri" charset="0"/>
              </a:rPr>
              <a:t>addressed</a:t>
            </a:r>
            <a:r>
              <a:rPr lang="en-US" sz="2050" dirty="0">
                <a:solidFill>
                  <a:srgbClr val="000000"/>
                </a:solidFill>
                <a:latin typeface="Calibri" charset="0"/>
                <a:ea typeface="Calibri" charset="0"/>
                <a:cs typeface="Calibri" charset="0"/>
              </a:rPr>
              <a:t>.</a:t>
            </a:r>
            <a:endParaRPr lang="en-US" sz="205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38409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346000" y="1152425"/>
            <a:ext cx="4660149" cy="3638130"/>
          </a:xfrm>
          <a:prstGeom prst="rect">
            <a:avLst/>
          </a:prstGeom>
          <a:noFill/>
          <a:ln>
            <a:noFill/>
          </a:ln>
        </p:spPr>
      </p:pic>
      <p:sp>
        <p:nvSpPr>
          <p:cNvPr id="151" name="Shape 151"/>
          <p:cNvSpPr txBox="1"/>
          <p:nvPr/>
        </p:nvSpPr>
        <p:spPr>
          <a:xfrm>
            <a:off x="5254550" y="2269800"/>
            <a:ext cx="2963400" cy="7743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into abstract class.</a:t>
            </a:r>
          </a:p>
        </p:txBody>
      </p:sp>
      <p:cxnSp>
        <p:nvCxnSpPr>
          <p:cNvPr id="152" name="Shape 152"/>
          <p:cNvCxnSpPr/>
          <p:nvPr/>
        </p:nvCxnSpPr>
        <p:spPr>
          <a:xfrm flipH="1">
            <a:off x="4964950" y="3044100"/>
            <a:ext cx="1510800" cy="626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30</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49033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998379" y="1136145"/>
            <a:ext cx="7307200" cy="3853024"/>
          </a:xfrm>
          <a:prstGeom prst="rect">
            <a:avLst/>
          </a:prstGeom>
          <a:noFill/>
          <a:ln>
            <a:noFill/>
          </a:ln>
        </p:spPr>
      </p:pic>
      <p:sp>
        <p:nvSpPr>
          <p:cNvPr id="159" name="Shape 159"/>
          <p:cNvSpPr txBox="1"/>
          <p:nvPr/>
        </p:nvSpPr>
        <p:spPr>
          <a:xfrm>
            <a:off x="6528675" y="1862875"/>
            <a:ext cx="2519700" cy="707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Compose behaviors of an interface.</a:t>
            </a:r>
          </a:p>
        </p:txBody>
      </p:sp>
      <p:cxnSp>
        <p:nvCxnSpPr>
          <p:cNvPr id="160" name="Shape 160"/>
          <p:cNvCxnSpPr>
            <a:stCxn id="159" idx="1"/>
          </p:cNvCxnSpPr>
          <p:nvPr/>
        </p:nvCxnSpPr>
        <p:spPr>
          <a:xfrm rot="10800000">
            <a:off x="4236975" y="1833175"/>
            <a:ext cx="2291700" cy="383400"/>
          </a:xfrm>
          <a:prstGeom prst="straightConnector1">
            <a:avLst/>
          </a:prstGeom>
          <a:noFill/>
          <a:ln w="9525" cap="flat" cmpd="sng">
            <a:solidFill>
              <a:srgbClr val="0000FF"/>
            </a:solidFill>
            <a:prstDash val="solid"/>
            <a:round/>
            <a:headEnd type="none" w="lg" len="lg"/>
            <a:tailEnd type="triangle" w="lg" len="lg"/>
          </a:ln>
        </p:spPr>
      </p:cxnSp>
      <p:sp>
        <p:nvSpPr>
          <p:cNvPr id="161" name="Shape 161"/>
          <p:cNvSpPr txBox="1"/>
          <p:nvPr/>
        </p:nvSpPr>
        <p:spPr>
          <a:xfrm>
            <a:off x="57075" y="3436975"/>
            <a:ext cx="1644300" cy="4146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 setter method.</a:t>
            </a:r>
          </a:p>
        </p:txBody>
      </p:sp>
      <p:cxnSp>
        <p:nvCxnSpPr>
          <p:cNvPr id="162" name="Shape 162"/>
          <p:cNvCxnSpPr>
            <a:stCxn id="161" idx="0"/>
          </p:cNvCxnSpPr>
          <p:nvPr/>
        </p:nvCxnSpPr>
        <p:spPr>
          <a:xfrm rot="10800000" flipH="1">
            <a:off x="879225" y="2276275"/>
            <a:ext cx="587400" cy="1160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31</a:t>
            </a:fld>
            <a:endParaRPr lang="en" sz="1000" dirty="0"/>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Act-3: Compose Abstract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482824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356847" y="777909"/>
            <a:ext cx="8389960" cy="39198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Refactored Design after Design Process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892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2651215" y="105100"/>
            <a:ext cx="6534312" cy="46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Class Diagram</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41132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8936"/>
          <a:stretch/>
        </p:blipFill>
        <p:spPr>
          <a:xfrm>
            <a:off x="198975" y="355987"/>
            <a:ext cx="8952599" cy="4431525"/>
          </a:xfrm>
          <a:prstGeom prst="rect">
            <a:avLst/>
          </a:prstGeom>
          <a:noFill/>
          <a:ln>
            <a:noFill/>
          </a:ln>
        </p:spPr>
      </p:pic>
      <p:sp>
        <p:nvSpPr>
          <p:cNvPr id="180" name="Shape 180"/>
          <p:cNvSpPr/>
          <p:nvPr/>
        </p:nvSpPr>
        <p:spPr>
          <a:xfrm>
            <a:off x="221238" y="2231460"/>
            <a:ext cx="2075100" cy="167400"/>
          </a:xfrm>
          <a:prstGeom prst="roundRect">
            <a:avLst>
              <a:gd name="adj" fmla="val 16667"/>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34</a:t>
            </a:fld>
            <a:endParaRPr lang="en" sz="1000" dirty="0"/>
          </a:p>
        </p:txBody>
      </p:sp>
    </p:spTree>
    <p:extLst>
      <p:ext uri="{BB962C8B-B14F-4D97-AF65-F5344CB8AC3E}">
        <p14:creationId xmlns:p14="http://schemas.microsoft.com/office/powerpoint/2010/main" val="1573892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400" y="152400"/>
            <a:ext cx="8839200" cy="4657482"/>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35</a:t>
            </a:fld>
            <a:endParaRPr lang="en" sz="1000" dirty="0"/>
          </a:p>
        </p:txBody>
      </p:sp>
    </p:spTree>
    <p:extLst>
      <p:ext uri="{BB962C8B-B14F-4D97-AF65-F5344CB8AC3E}">
        <p14:creationId xmlns:p14="http://schemas.microsoft.com/office/powerpoint/2010/main" val="966298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Conformity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36</a:t>
            </a:fld>
            <a:endParaRPr lang="en" sz="1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335" y="1765400"/>
            <a:ext cx="2021448" cy="2897816"/>
          </a:xfrm>
          <a:prstGeom prst="rect">
            <a:avLst/>
          </a:prstGeom>
        </p:spPr>
      </p:pic>
    </p:spTree>
    <p:extLst>
      <p:ext uri="{BB962C8B-B14F-4D97-AF65-F5344CB8AC3E}">
        <p14:creationId xmlns:p14="http://schemas.microsoft.com/office/powerpoint/2010/main" val="648740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7" name="Text Placeholder 2"/>
          <p:cNvSpPr txBox="1">
            <a:spLocks/>
          </p:cNvSpPr>
          <p:nvPr/>
        </p:nvSpPr>
        <p:spPr>
          <a:xfrm>
            <a:off x="311701" y="719787"/>
            <a:ext cx="63050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Introduction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Requirements for Conformity Monkey</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Initial Design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Refactored Design from Simian Army Developers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Problems</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use custom rules in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replace Auto Scaling Groups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35" y="1327425"/>
            <a:ext cx="2021448" cy="2897816"/>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37</a:t>
            </a:fld>
            <a:endParaRPr lang="en" sz="1000" dirty="0"/>
          </a:p>
        </p:txBody>
      </p:sp>
    </p:spTree>
    <p:extLst>
      <p:ext uri="{BB962C8B-B14F-4D97-AF65-F5344CB8AC3E}">
        <p14:creationId xmlns:p14="http://schemas.microsoft.com/office/powerpoint/2010/main" val="1175361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Introduction</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What is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A service </a:t>
            </a:r>
            <a:r>
              <a:rPr lang="en-US" sz="1600" dirty="0" smtClean="0">
                <a:solidFill>
                  <a:srgbClr val="000000"/>
                </a:solidFill>
                <a:latin typeface="Arial Hebrew Scholar" charset="-79"/>
                <a:ea typeface="Arial Hebrew Scholar" charset="-79"/>
                <a:cs typeface="Arial Hebrew Scholar" charset="-79"/>
              </a:rPr>
              <a:t>running </a:t>
            </a:r>
            <a:r>
              <a:rPr lang="en" sz="1600" dirty="0" smtClean="0">
                <a:solidFill>
                  <a:srgbClr val="000000"/>
                </a:solidFill>
                <a:latin typeface="Arial Hebrew Scholar" charset="-79"/>
                <a:ea typeface="Arial Hebrew Scholar" charset="-79"/>
                <a:cs typeface="Arial Hebrew Scholar" charset="-79"/>
              </a:rPr>
              <a:t>on </a:t>
            </a:r>
            <a:r>
              <a:rPr lang="en" sz="1600" dirty="0">
                <a:solidFill>
                  <a:srgbClr val="000000"/>
                </a:solidFill>
                <a:latin typeface="Arial Hebrew Scholar" charset="-79"/>
                <a:ea typeface="Arial Hebrew Scholar" charset="-79"/>
                <a:cs typeface="Arial Hebrew Scholar" charset="-79"/>
              </a:rPr>
              <a:t>AWS cloud.</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Provide</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 conformity check.</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Why </a:t>
            </a:r>
            <a:r>
              <a:rPr lang="en-US" dirty="0" smtClean="0">
                <a:solidFill>
                  <a:srgbClr val="000000"/>
                </a:solidFill>
                <a:latin typeface="Arial Hebrew Scholar" charset="-79"/>
                <a:ea typeface="Arial Hebrew Scholar" charset="-79"/>
                <a:cs typeface="Arial Hebrew Scholar" charset="-79"/>
              </a:rPr>
              <a:t>is</a:t>
            </a:r>
            <a:r>
              <a:rPr lang="en" dirty="0" smtClean="0">
                <a:solidFill>
                  <a:srgbClr val="000000"/>
                </a:solidFill>
                <a:latin typeface="Arial Hebrew Scholar" charset="-79"/>
                <a:ea typeface="Arial Hebrew Scholar" charset="-79"/>
                <a:cs typeface="Arial Hebrew Scholar" charset="-79"/>
              </a:rPr>
              <a:t> </a:t>
            </a:r>
            <a:r>
              <a:rPr lang="en" dirty="0">
                <a:solidFill>
                  <a:srgbClr val="000000"/>
                </a:solidFill>
                <a:latin typeface="Arial Hebrew Scholar" charset="-79"/>
                <a:ea typeface="Arial Hebrew Scholar" charset="-79"/>
                <a:cs typeface="Arial Hebrew Scholar" charset="-79"/>
              </a:rPr>
              <a:t>Conformity </a:t>
            </a:r>
            <a:r>
              <a:rPr lang="en" dirty="0" smtClean="0">
                <a:solidFill>
                  <a:srgbClr val="000000"/>
                </a:solidFill>
                <a:latin typeface="Arial Hebrew Scholar" charset="-79"/>
                <a:ea typeface="Arial Hebrew Scholar" charset="-79"/>
                <a:cs typeface="Arial Hebrew Scholar" charset="-79"/>
              </a:rPr>
              <a:t>Monkey</a:t>
            </a:r>
            <a:r>
              <a:rPr lang="en-US" dirty="0" smtClean="0">
                <a:solidFill>
                  <a:srgbClr val="000000"/>
                </a:solidFill>
                <a:latin typeface="Arial Hebrew Scholar" charset="-79"/>
                <a:ea typeface="Arial Hebrew Scholar" charset="-79"/>
                <a:cs typeface="Arial Hebrew Scholar" charset="-79"/>
              </a:rPr>
              <a:t> required</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Check if the </a:t>
            </a:r>
            <a:r>
              <a:rPr lang="en" sz="1600" dirty="0" smtClean="0">
                <a:solidFill>
                  <a:srgbClr val="000000"/>
                </a:solidFill>
                <a:latin typeface="Arial Hebrew Scholar" charset="-79"/>
                <a:ea typeface="Arial Hebrew Scholar" charset="-79"/>
                <a:cs typeface="Arial Hebrew Scholar" charset="-79"/>
              </a:rPr>
              <a:t>application</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or instances are launched </a:t>
            </a:r>
            <a:r>
              <a:rPr lang="en-US" sz="1600" dirty="0" smtClean="0">
                <a:solidFill>
                  <a:srgbClr val="000000"/>
                </a:solidFill>
                <a:latin typeface="Arial Hebrew Scholar" charset="-79"/>
                <a:ea typeface="Arial Hebrew Scholar" charset="-79"/>
                <a:cs typeface="Arial Hebrew Scholar" charset="-79"/>
              </a:rPr>
              <a:t>according to </a:t>
            </a:r>
            <a:r>
              <a:rPr lang="en" sz="1600" dirty="0" smtClean="0">
                <a:solidFill>
                  <a:srgbClr val="000000"/>
                </a:solidFill>
                <a:latin typeface="Arial Hebrew Scholar" charset="-79"/>
                <a:ea typeface="Arial Hebrew Scholar" charset="-79"/>
                <a:cs typeface="Arial Hebrew Scholar" charset="-79"/>
              </a:rPr>
              <a:t>the </a:t>
            </a:r>
            <a:r>
              <a:rPr lang="en" sz="1600" dirty="0">
                <a:solidFill>
                  <a:srgbClr val="000000"/>
                </a:solidFill>
                <a:latin typeface="Arial Hebrew Scholar" charset="-79"/>
                <a:ea typeface="Arial Hebrew Scholar" charset="-79"/>
                <a:cs typeface="Arial Hebrew Scholar" charset="-79"/>
              </a:rPr>
              <a:t>conforming rules.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How Conformity Monkey works?</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Mark</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and </a:t>
            </a:r>
            <a:r>
              <a:rPr lang="en" sz="1600" dirty="0" smtClean="0">
                <a:solidFill>
                  <a:srgbClr val="000000"/>
                </a:solidFill>
                <a:latin typeface="Arial Hebrew Scholar" charset="-79"/>
                <a:ea typeface="Arial Hebrew Scholar" charset="-79"/>
                <a:cs typeface="Arial Hebrew Scholar" charset="-79"/>
              </a:rPr>
              <a:t>the</a:t>
            </a:r>
            <a:r>
              <a:rPr lang="en-US" sz="1600" dirty="0" smtClean="0">
                <a:solidFill>
                  <a:srgbClr val="000000"/>
                </a:solidFill>
                <a:latin typeface="Arial Hebrew Scholar" charset="-79"/>
                <a:ea typeface="Arial Hebrew Scholar" charset="-79"/>
                <a:cs typeface="Arial Hebrew Scholar" charset="-79"/>
              </a:rPr>
              <a:t>n Notifies.</a:t>
            </a:r>
            <a:endParaRPr lang="en" sz="1600"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38</a:t>
            </a:fld>
            <a:endParaRPr lang="en" sz="1000" dirty="0"/>
          </a:p>
        </p:txBody>
      </p:sp>
    </p:spTree>
    <p:extLst>
      <p:ext uri="{BB962C8B-B14F-4D97-AF65-F5344CB8AC3E}">
        <p14:creationId xmlns:p14="http://schemas.microsoft.com/office/powerpoint/2010/main" val="1496344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7" name="Shape 87"/>
          <p:cNvGrpSpPr/>
          <p:nvPr/>
        </p:nvGrpSpPr>
        <p:grpSpPr>
          <a:xfrm>
            <a:off x="4104868" y="3225800"/>
            <a:ext cx="4407507" cy="1648325"/>
            <a:chOff x="4552025" y="3324925"/>
            <a:chExt cx="3938700" cy="1473000"/>
          </a:xfrm>
        </p:grpSpPr>
        <p:sp>
          <p:nvSpPr>
            <p:cNvPr id="88" name="Shape 88"/>
            <p:cNvSpPr/>
            <p:nvPr/>
          </p:nvSpPr>
          <p:spPr>
            <a:xfrm>
              <a:off x="4552025" y="3324925"/>
              <a:ext cx="3938700" cy="14730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txBox="1"/>
            <p:nvPr/>
          </p:nvSpPr>
          <p:spPr>
            <a:xfrm>
              <a:off x="4552025" y="3401125"/>
              <a:ext cx="748800" cy="356100"/>
            </a:xfrm>
            <a:prstGeom prst="rect">
              <a:avLst/>
            </a:prstGeom>
            <a:noFill/>
            <a:ln>
              <a:noFill/>
            </a:ln>
          </p:spPr>
          <p:txBody>
            <a:bodyPr lIns="91425" tIns="91425" rIns="91425" bIns="91425" anchor="t" anchorCtr="0">
              <a:noAutofit/>
            </a:bodyPr>
            <a:lstStyle/>
            <a:p>
              <a:pPr lvl="0">
                <a:spcBef>
                  <a:spcPts val="0"/>
                </a:spcBef>
                <a:buNone/>
              </a:pPr>
              <a:r>
                <a:rPr lang="en"/>
                <a:t>Cluster</a:t>
              </a:r>
            </a:p>
          </p:txBody>
        </p:sp>
        <p:sp>
          <p:nvSpPr>
            <p:cNvPr id="90" name="Shape 90"/>
            <p:cNvSpPr/>
            <p:nvPr/>
          </p:nvSpPr>
          <p:spPr>
            <a:xfrm>
              <a:off x="4672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6563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4740725" y="3779925"/>
              <a:ext cx="560100" cy="356100"/>
            </a:xfrm>
            <a:prstGeom prst="rect">
              <a:avLst/>
            </a:prstGeom>
            <a:noFill/>
            <a:ln>
              <a:noFill/>
            </a:ln>
          </p:spPr>
          <p:txBody>
            <a:bodyPr lIns="91425" tIns="91425" rIns="91425" bIns="91425" anchor="t" anchorCtr="0">
              <a:noAutofit/>
            </a:bodyPr>
            <a:lstStyle/>
            <a:p>
              <a:pPr lvl="0">
                <a:spcBef>
                  <a:spcPts val="0"/>
                </a:spcBef>
                <a:buNone/>
              </a:pPr>
              <a:r>
                <a:rPr lang="en"/>
                <a:t>ASG</a:t>
              </a:r>
            </a:p>
          </p:txBody>
        </p:sp>
        <p:sp>
          <p:nvSpPr>
            <p:cNvPr id="93" name="Shape 93"/>
            <p:cNvSpPr txBox="1"/>
            <p:nvPr/>
          </p:nvSpPr>
          <p:spPr>
            <a:xfrm>
              <a:off x="6563575" y="3779925"/>
              <a:ext cx="560100" cy="356100"/>
            </a:xfrm>
            <a:prstGeom prst="rect">
              <a:avLst/>
            </a:prstGeom>
            <a:noFill/>
            <a:ln>
              <a:noFill/>
            </a:ln>
          </p:spPr>
          <p:txBody>
            <a:bodyPr lIns="91425" tIns="91425" rIns="91425" bIns="91425" anchor="t" anchorCtr="0">
              <a:noAutofit/>
            </a:bodyPr>
            <a:lstStyle/>
            <a:p>
              <a:pPr lvl="0" rtl="0">
                <a:spcBef>
                  <a:spcPts val="0"/>
                </a:spcBef>
                <a:buNone/>
              </a:pPr>
              <a:r>
                <a:rPr lang="en"/>
                <a:t>ASG</a:t>
              </a:r>
            </a:p>
          </p:txBody>
        </p:sp>
        <p:sp>
          <p:nvSpPr>
            <p:cNvPr id="94" name="Shape 94"/>
            <p:cNvSpPr txBox="1"/>
            <p:nvPr/>
          </p:nvSpPr>
          <p:spPr>
            <a:xfrm>
              <a:off x="4740725" y="4136025"/>
              <a:ext cx="846900" cy="356100"/>
            </a:xfrm>
            <a:prstGeom prst="rect">
              <a:avLst/>
            </a:prstGeom>
            <a:solidFill>
              <a:srgbClr val="C9DAF8"/>
            </a:solidFill>
            <a:ln>
              <a:noFill/>
            </a:ln>
          </p:spPr>
          <p:txBody>
            <a:bodyPr lIns="91425" tIns="91425" rIns="91425" bIns="91425" anchor="t" anchorCtr="0">
              <a:noAutofit/>
            </a:bodyPr>
            <a:lstStyle/>
            <a:p>
              <a:pPr lvl="0">
                <a:spcBef>
                  <a:spcPts val="0"/>
                </a:spcBef>
                <a:buNone/>
              </a:pPr>
              <a:r>
                <a:rPr lang="en"/>
                <a:t>instance</a:t>
              </a:r>
            </a:p>
          </p:txBody>
        </p:sp>
        <p:sp>
          <p:nvSpPr>
            <p:cNvPr id="95" name="Shape 95"/>
            <p:cNvSpPr txBox="1"/>
            <p:nvPr/>
          </p:nvSpPr>
          <p:spPr>
            <a:xfrm>
              <a:off x="66146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sp>
          <p:nvSpPr>
            <p:cNvPr id="96" name="Shape 96"/>
            <p:cNvSpPr txBox="1"/>
            <p:nvPr/>
          </p:nvSpPr>
          <p:spPr>
            <a:xfrm>
              <a:off x="5652150"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dirty="0"/>
                <a:t>instance</a:t>
              </a:r>
            </a:p>
          </p:txBody>
        </p:sp>
        <p:sp>
          <p:nvSpPr>
            <p:cNvPr id="97" name="Shape 97"/>
            <p:cNvSpPr txBox="1"/>
            <p:nvPr/>
          </p:nvSpPr>
          <p:spPr>
            <a:xfrm>
              <a:off x="75377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gr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1</a:t>
            </a:r>
            <a:endParaRPr lang="en-US" sz="1800" baseline="-25000" dirty="0">
              <a:solidFill>
                <a:schemeClr val="bg2">
                  <a:lumMod val="50000"/>
                </a:schemeClr>
              </a:solidFill>
            </a:endParaRPr>
          </a:p>
        </p:txBody>
      </p:sp>
      <p:sp>
        <p:nvSpPr>
          <p:cNvPr id="17" name="Text Placeholder 2"/>
          <p:cNvSpPr txBox="1">
            <a:spLocks/>
          </p:cNvSpPr>
          <p:nvPr/>
        </p:nvSpPr>
        <p:spPr>
          <a:xfrm>
            <a:off x="311700" y="719788"/>
            <a:ext cx="8629099" cy="27575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Conformity Monkey determines whether an instance in </a:t>
            </a:r>
            <a:r>
              <a:rPr lang="en" dirty="0" smtClean="0">
                <a:solidFill>
                  <a:srgbClr val="000000"/>
                </a:solidFill>
                <a:highlight>
                  <a:srgbClr val="FFFFFF"/>
                </a:highlight>
                <a:latin typeface="Arial Hebrew Scholar" charset="-79"/>
                <a:ea typeface="Arial Hebrew Scholar" charset="-79"/>
                <a:cs typeface="Arial Hebrew Scholar" charset="-79"/>
              </a:rPr>
              <a:t>clusters</a:t>
            </a:r>
            <a:r>
              <a:rPr lang="en-US" dirty="0" smtClean="0">
                <a:solidFill>
                  <a:srgbClr val="000000"/>
                </a:solidFill>
                <a:highlight>
                  <a:srgbClr val="FFFFFF"/>
                </a:highlight>
                <a:latin typeface="Arial Hebrew Scholar" charset="-79"/>
                <a:ea typeface="Arial Hebrew Scholar" charset="-79"/>
                <a:cs typeface="Arial Hebrew Scholar" charset="-79"/>
              </a:rPr>
              <a:t> </a:t>
            </a:r>
            <a:r>
              <a:rPr lang="en" dirty="0" smtClean="0">
                <a:solidFill>
                  <a:srgbClr val="000000"/>
                </a:solidFill>
                <a:highlight>
                  <a:srgbClr val="FFFFFF"/>
                </a:highlight>
                <a:latin typeface="Arial Hebrew Scholar" charset="-79"/>
                <a:ea typeface="Arial Hebrew Scholar" charset="-79"/>
                <a:cs typeface="Arial Hebrew Scholar" charset="-79"/>
              </a:rPr>
              <a:t>is </a:t>
            </a:r>
            <a:r>
              <a:rPr lang="en" dirty="0">
                <a:solidFill>
                  <a:srgbClr val="000000"/>
                </a:solidFill>
                <a:highlight>
                  <a:srgbClr val="FFFFFF"/>
                </a:highlight>
                <a:latin typeface="Arial Hebrew Scholar" charset="-79"/>
                <a:ea typeface="Arial Hebrew Scholar" charset="-79"/>
                <a:cs typeface="Arial Hebrew Scholar" charset="-79"/>
              </a:rPr>
              <a:t>nonconforming by applying a set of rules on it. </a:t>
            </a:r>
            <a:r>
              <a:rPr lang="en" dirty="0">
                <a:solidFill>
                  <a:srgbClr val="000000"/>
                </a:solidFill>
                <a:latin typeface="Arial Hebrew Scholar" charset="-79"/>
                <a:ea typeface="Arial Hebrew Scholar" charset="-79"/>
                <a:cs typeface="Arial Hebrew Scholar" charset="-79"/>
              </a:rPr>
              <a:t>If any of the rules determines that the instance is not conforming, the monkey marks the instance and sends an email notification to the owner of the cluster. </a:t>
            </a:r>
          </a:p>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Cluster is the basic unit of conformity check. It includes a single ASG or a group of ASGs and an ASG includes one or many instances. Each cluster has an owner.</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39</a:t>
            </a:fld>
            <a:endParaRPr lang="en" sz="1000" dirty="0"/>
          </a:p>
        </p:txBody>
      </p:sp>
    </p:spTree>
    <p:extLst>
      <p:ext uri="{BB962C8B-B14F-4D97-AF65-F5344CB8AC3E}">
        <p14:creationId xmlns:p14="http://schemas.microsoft.com/office/powerpoint/2010/main" val="558137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a:t>
            </a:fld>
            <a:endParaRPr lang="en" sz="1000" dirty="0"/>
          </a:p>
        </p:txBody>
      </p:sp>
      <p:sp>
        <p:nvSpPr>
          <p:cNvPr id="5" name="Text Placeholder 2"/>
          <p:cNvSpPr txBox="1">
            <a:spLocks/>
          </p:cNvSpPr>
          <p:nvPr/>
        </p:nvSpPr>
        <p:spPr>
          <a:xfrm>
            <a:off x="311700" y="4643144"/>
            <a:ext cx="4459997" cy="351690"/>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a:lnSpc>
                <a:spcPct val="100000"/>
              </a:lnSpc>
            </a:pPr>
            <a:r>
              <a:rPr lang="en-US" sz="1000" dirty="0">
                <a:latin typeface="Calibri" charset="0"/>
                <a:ea typeface="Calibri" charset="0"/>
                <a:cs typeface="Calibri" charset="0"/>
              </a:rPr>
              <a:t>*Source: &lt; </a:t>
            </a:r>
            <a:r>
              <a:rPr lang="en-US" sz="1000" dirty="0" smtClean="0">
                <a:latin typeface="Calibri" charset="0"/>
                <a:ea typeface="Calibri" charset="0"/>
                <a:cs typeface="Calibri" charset="0"/>
                <a:hlinkClick r:id="rId2"/>
              </a:rPr>
              <a:t>http://techblog.netflix.com/2011/07/netflix-simian-army.html </a:t>
            </a:r>
            <a:r>
              <a:rPr lang="en-US" sz="1000" dirty="0" smtClean="0">
                <a:latin typeface="Calibri" charset="0"/>
                <a:ea typeface="Calibri" charset="0"/>
                <a:cs typeface="Calibri" charset="0"/>
              </a:rPr>
              <a:t>&gt;</a:t>
            </a:r>
            <a:endParaRPr lang="en-US" sz="1000" dirty="0">
              <a:latin typeface="Calibri" charset="0"/>
              <a:ea typeface="Calibri" charset="0"/>
              <a:cs typeface="Calibri" charset="0"/>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Is your spare tire properly inflated when necessary?</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How do you know? Do you have the tools to change it? Can you? </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One way to guarantee the above questions is to poke a hole in your tire once a week and go through the drill of replacing it.</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Expensive and time-consuming in the real world.</a:t>
            </a:r>
          </a:p>
          <a:p>
            <a:pPr marL="285750" indent="-285750">
              <a:lnSpc>
                <a:spcPct val="100000"/>
              </a:lnSpc>
              <a:buFont typeface="Arial" charset="0"/>
              <a:buChar char="•"/>
            </a:pPr>
            <a:r>
              <a:rPr lang="en-US" sz="2000" dirty="0" smtClean="0">
                <a:solidFill>
                  <a:srgbClr val="000000"/>
                </a:solidFill>
                <a:latin typeface="Calibri" charset="0"/>
                <a:ea typeface="Calibri" charset="0"/>
                <a:cs typeface="Calibri" charset="0"/>
              </a:rPr>
              <a:t>Almost </a:t>
            </a:r>
            <a:r>
              <a:rPr lang="en-US" sz="2000" b="1" dirty="0">
                <a:solidFill>
                  <a:srgbClr val="000000"/>
                </a:solidFill>
                <a:latin typeface="Calibri" charset="0"/>
                <a:ea typeface="Calibri" charset="0"/>
                <a:cs typeface="Calibri" charset="0"/>
              </a:rPr>
              <a:t>free and automated in the cloud.</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This philosophy led </a:t>
            </a:r>
            <a:r>
              <a:rPr lang="en-US" sz="2000" dirty="0" smtClean="0">
                <a:solidFill>
                  <a:srgbClr val="000000"/>
                </a:solidFill>
                <a:latin typeface="Calibri" charset="0"/>
                <a:ea typeface="Calibri" charset="0"/>
                <a:cs typeface="Calibri" charset="0"/>
              </a:rPr>
              <a:t>to development of SimianArmy.</a:t>
            </a:r>
            <a:endParaRPr lang="en-US" sz="2000" dirty="0">
              <a:solidFill>
                <a:srgbClr val="000000"/>
              </a:solidFill>
              <a:latin typeface="Calibri" charset="0"/>
              <a:ea typeface="Calibri" charset="0"/>
              <a:cs typeface="Calibri" charset="0"/>
            </a:endParaRPr>
          </a:p>
        </p:txBody>
      </p:sp>
      <p:sp>
        <p:nvSpPr>
          <p:cNvPr id="8" name="Title 1"/>
          <p:cNvSpPr txBox="1">
            <a:spLocks/>
          </p:cNvSpPr>
          <p:nvPr/>
        </p:nvSpPr>
        <p:spPr>
          <a:xfrm>
            <a:off x="311699" y="105100"/>
            <a:ext cx="8443418"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Analogy by Netflix</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5572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2</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InstanceIsHealthyInEureka</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the cluster are healthy in Discovery.</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InstanceHasHealthCheckUrl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health check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 in Discovery/Eureka.</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InstanceHasStatusUrl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status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InstanceInSecurityGroup</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whether or not all instances in a cluster are in specific security groups.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InstanceTooOld</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there are instances that are older than certain days. Instances are not considered to be permanent in the cloud, so sometimes having too old instances could indicate potential issues.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SameZonesInElbAndAsg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zones in ELB and ASG are the same.</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InstanceInVPC</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an instance (a </a:t>
            </a:r>
            <a:r>
              <a:rPr lang="en" sz="1400" dirty="0" err="1">
                <a:solidFill>
                  <a:srgbClr val="000000"/>
                </a:solidFill>
                <a:latin typeface="Arial Hebrew Scholar" charset="-79"/>
                <a:ea typeface="Arial Hebrew Scholar" charset="-79"/>
                <a:cs typeface="Arial Hebrew Scholar" charset="-79"/>
              </a:rPr>
              <a:t>SoloInstance</a:t>
            </a:r>
            <a:r>
              <a:rPr lang="en" sz="1400" dirty="0">
                <a:solidFill>
                  <a:srgbClr val="000000"/>
                </a:solidFill>
                <a:latin typeface="Arial Hebrew Scholar" charset="-79"/>
                <a:ea typeface="Arial Hebrew Scholar" charset="-79"/>
                <a:cs typeface="Arial Hebrew Scholar" charset="-79"/>
              </a:rPr>
              <a:t> or an instance in ASG) is in a virtual private cloud.</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CrossZoneLoadBalancing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cross-zone load balancing is enabled for all cluster ELBs (Elastic Load Balancer).</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40</a:t>
            </a:fld>
            <a:endParaRPr lang="en" sz="1000" dirty="0"/>
          </a:p>
        </p:txBody>
      </p:sp>
    </p:spTree>
    <p:extLst>
      <p:ext uri="{BB962C8B-B14F-4D97-AF65-F5344CB8AC3E}">
        <p14:creationId xmlns:p14="http://schemas.microsoft.com/office/powerpoint/2010/main" val="190770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2095551" y="1801094"/>
            <a:ext cx="5093174" cy="3088545"/>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1</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Conformity Monkey</a:t>
            </a:r>
            <a:r>
              <a:rPr lang="en" dirty="0">
                <a:solidFill>
                  <a:srgbClr val="2A2E33"/>
                </a:solidFill>
                <a:latin typeface="Arial Hebrew Scholar" charset="-79"/>
                <a:ea typeface="Arial Hebrew Scholar" charset="-79"/>
                <a:cs typeface="Arial Hebrew Scholar" charset="-79"/>
              </a:rPr>
              <a:t> determines whether </a:t>
            </a:r>
            <a:r>
              <a:rPr lang="en" dirty="0">
                <a:solidFill>
                  <a:srgbClr val="0000FF"/>
                </a:solidFill>
                <a:latin typeface="Arial Hebrew Scholar" charset="-79"/>
                <a:ea typeface="Arial Hebrew Scholar" charset="-79"/>
                <a:cs typeface="Arial Hebrew Scholar" charset="-79"/>
              </a:rPr>
              <a:t>an instance in clusters</a:t>
            </a:r>
            <a:r>
              <a:rPr lang="en" dirty="0">
                <a:solidFill>
                  <a:srgbClr val="2A2E33"/>
                </a:solidFill>
                <a:latin typeface="Arial Hebrew Scholar" charset="-79"/>
                <a:ea typeface="Arial Hebrew Scholar" charset="-79"/>
                <a:cs typeface="Arial Hebrew Scholar" charset="-79"/>
              </a:rPr>
              <a:t> </a:t>
            </a:r>
            <a:r>
              <a:rPr lang="en" dirty="0" smtClean="0">
                <a:solidFill>
                  <a:srgbClr val="2A2E33"/>
                </a:solidFill>
                <a:latin typeface="Arial Hebrew Scholar" charset="-79"/>
                <a:ea typeface="Arial Hebrew Scholar" charset="-79"/>
                <a:cs typeface="Arial Hebrew Scholar" charset="-79"/>
              </a:rPr>
              <a:t>is </a:t>
            </a:r>
            <a:r>
              <a:rPr lang="en" dirty="0">
                <a:solidFill>
                  <a:srgbClr val="FF9900"/>
                </a:solidFill>
                <a:latin typeface="Arial Hebrew Scholar" charset="-79"/>
                <a:ea typeface="Arial Hebrew Scholar" charset="-79"/>
                <a:cs typeface="Arial Hebrew Scholar" charset="-79"/>
              </a:rPr>
              <a:t>nonconforming</a:t>
            </a:r>
            <a:r>
              <a:rPr lang="en" dirty="0">
                <a:solidFill>
                  <a:srgbClr val="2A2E33"/>
                </a:solidFill>
                <a:latin typeface="Arial Hebrew Scholar" charset="-79"/>
                <a:ea typeface="Arial Hebrew Scholar" charset="-79"/>
                <a:cs typeface="Arial Hebrew Scholar" charset="-79"/>
              </a:rPr>
              <a:t> by applying </a:t>
            </a:r>
            <a:r>
              <a:rPr lang="en" dirty="0">
                <a:solidFill>
                  <a:srgbClr val="0000FF"/>
                </a:solidFill>
                <a:latin typeface="Arial Hebrew Scholar" charset="-79"/>
                <a:ea typeface="Arial Hebrew Scholar" charset="-79"/>
                <a:cs typeface="Arial Hebrew Scholar" charset="-79"/>
              </a:rPr>
              <a:t>a set of</a:t>
            </a:r>
            <a:r>
              <a:rPr lang="en" dirty="0">
                <a:solidFill>
                  <a:srgbClr val="2A2E33"/>
                </a:solidFill>
                <a:latin typeface="Arial Hebrew Scholar" charset="-79"/>
                <a:ea typeface="Arial Hebrew Scholar" charset="-79"/>
                <a:cs typeface="Arial Hebrew Scholar" charset="-79"/>
              </a:rPr>
              <a:t> </a:t>
            </a:r>
            <a:r>
              <a:rPr lang="en" dirty="0">
                <a:solidFill>
                  <a:srgbClr val="0000FF"/>
                </a:solidFill>
                <a:latin typeface="Arial Hebrew Scholar" charset="-79"/>
                <a:ea typeface="Arial Hebrew Scholar" charset="-79"/>
                <a:cs typeface="Arial Hebrew Scholar" charset="-79"/>
              </a:rPr>
              <a:t>rules </a:t>
            </a:r>
            <a:r>
              <a:rPr lang="en" dirty="0">
                <a:solidFill>
                  <a:srgbClr val="2A2E33"/>
                </a:solidFill>
                <a:latin typeface="Arial Hebrew Scholar" charset="-79"/>
                <a:ea typeface="Arial Hebrew Scholar" charset="-79"/>
                <a:cs typeface="Arial Hebrew Scholar" charset="-79"/>
              </a:rPr>
              <a:t>on it. If any of the rules determines that the instance is not conforming, the monkey </a:t>
            </a:r>
            <a:r>
              <a:rPr lang="en" dirty="0">
                <a:solidFill>
                  <a:srgbClr val="FF9900"/>
                </a:solidFill>
                <a:latin typeface="Arial Hebrew Scholar" charset="-79"/>
                <a:ea typeface="Arial Hebrew Scholar" charset="-79"/>
                <a:cs typeface="Arial Hebrew Scholar" charset="-79"/>
              </a:rPr>
              <a:t>marks the instance</a:t>
            </a:r>
            <a:r>
              <a:rPr lang="en" dirty="0">
                <a:solidFill>
                  <a:srgbClr val="2A2E33"/>
                </a:solidFill>
                <a:latin typeface="Arial Hebrew Scholar" charset="-79"/>
                <a:ea typeface="Arial Hebrew Scholar" charset="-79"/>
                <a:cs typeface="Arial Hebrew Scholar" charset="-79"/>
              </a:rPr>
              <a:t> and </a:t>
            </a:r>
            <a:r>
              <a:rPr lang="en" dirty="0">
                <a:solidFill>
                  <a:srgbClr val="FF9900"/>
                </a:solidFill>
                <a:latin typeface="Arial Hebrew Scholar" charset="-79"/>
                <a:ea typeface="Arial Hebrew Scholar" charset="-79"/>
                <a:cs typeface="Arial Hebrew Scholar" charset="-79"/>
              </a:rPr>
              <a:t>sends an email notification</a:t>
            </a:r>
            <a:r>
              <a:rPr lang="en" dirty="0">
                <a:solidFill>
                  <a:srgbClr val="2A2E33"/>
                </a:solidFill>
                <a:latin typeface="Arial Hebrew Scholar" charset="-79"/>
                <a:ea typeface="Arial Hebrew Scholar" charset="-79"/>
                <a:cs typeface="Arial Hebrew Scholar" charset="-79"/>
              </a:rPr>
              <a:t> to the owner of the cluster. </a:t>
            </a:r>
          </a:p>
        </p:txBody>
      </p:sp>
      <p:sp>
        <p:nvSpPr>
          <p:cNvPr id="5" name="Rectangle 4"/>
          <p:cNvSpPr/>
          <p:nvPr/>
        </p:nvSpPr>
        <p:spPr>
          <a:xfrm>
            <a:off x="5767752" y="2066996"/>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7751" y="2339104"/>
            <a:ext cx="1166449" cy="120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z="1000" smtClean="0"/>
              <a:t>41</a:t>
            </a:fld>
            <a:endParaRPr lang="en" sz="1000" dirty="0"/>
          </a:p>
        </p:txBody>
      </p:sp>
    </p:spTree>
    <p:extLst>
      <p:ext uri="{BB962C8B-B14F-4D97-AF65-F5344CB8AC3E}">
        <p14:creationId xmlns:p14="http://schemas.microsoft.com/office/powerpoint/2010/main" val="25770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834474" y="1427187"/>
            <a:ext cx="7017061" cy="3233713"/>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a:t>2</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Cluster </a:t>
            </a:r>
            <a:r>
              <a:rPr lang="en" dirty="0">
                <a:solidFill>
                  <a:srgbClr val="2A2E33"/>
                </a:solidFill>
                <a:latin typeface="Arial Hebrew Scholar" charset="-79"/>
                <a:ea typeface="Arial Hebrew Scholar" charset="-79"/>
                <a:cs typeface="Arial Hebrew Scholar" charset="-79"/>
              </a:rPr>
              <a:t>is the basic unit of conformity check. It includes a single </a:t>
            </a:r>
            <a:r>
              <a:rPr lang="en" dirty="0">
                <a:solidFill>
                  <a:srgbClr val="0000FF"/>
                </a:solidFill>
                <a:latin typeface="Arial Hebrew Scholar" charset="-79"/>
                <a:ea typeface="Arial Hebrew Scholar" charset="-79"/>
                <a:cs typeface="Arial Hebrew Scholar" charset="-79"/>
              </a:rPr>
              <a:t>ASG </a:t>
            </a:r>
            <a:r>
              <a:rPr lang="en" dirty="0">
                <a:solidFill>
                  <a:srgbClr val="2A2E33"/>
                </a:solidFill>
                <a:latin typeface="Arial Hebrew Scholar" charset="-79"/>
                <a:ea typeface="Arial Hebrew Scholar" charset="-79"/>
                <a:cs typeface="Arial Hebrew Scholar" charset="-79"/>
              </a:rPr>
              <a:t>or a group of ASGs and an ASG includes one or many instances. Each cluster has an owner.</a:t>
            </a:r>
          </a:p>
        </p:txBody>
      </p:sp>
      <p:sp>
        <p:nvSpPr>
          <p:cNvPr id="10" name="Rectangle 9"/>
          <p:cNvSpPr/>
          <p:nvPr/>
        </p:nvSpPr>
        <p:spPr>
          <a:xfrm>
            <a:off x="4495798" y="1756508"/>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797" y="2018511"/>
            <a:ext cx="1160588" cy="132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42</a:t>
            </a:fld>
            <a:endParaRPr lang="en" sz="1000" dirty="0"/>
          </a:p>
        </p:txBody>
      </p:sp>
    </p:spTree>
    <p:extLst>
      <p:ext uri="{BB962C8B-B14F-4D97-AF65-F5344CB8AC3E}">
        <p14:creationId xmlns:p14="http://schemas.microsoft.com/office/powerpoint/2010/main" val="1208882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997030" y="1308099"/>
            <a:ext cx="7053067" cy="3545699"/>
          </a:xfrm>
          <a:prstGeom prst="rect">
            <a:avLst/>
          </a:prstGeom>
          <a:noFill/>
          <a:ln>
            <a:noFill/>
          </a:ln>
        </p:spPr>
      </p:pic>
      <p:sp>
        <p:nvSpPr>
          <p:cNvPr id="6" name="Title 1"/>
          <p:cNvSpPr txBox="1">
            <a:spLocks/>
          </p:cNvSpPr>
          <p:nvPr/>
        </p:nvSpPr>
        <p:spPr>
          <a:xfrm>
            <a:off x="311699" y="105099"/>
            <a:ext cx="8520600" cy="8474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3</a:t>
            </a:r>
          </a:p>
        </p:txBody>
      </p:sp>
      <p:sp>
        <p:nvSpPr>
          <p:cNvPr id="4" name="Rectangle 3"/>
          <p:cNvSpPr/>
          <p:nvPr/>
        </p:nvSpPr>
        <p:spPr>
          <a:xfrm>
            <a:off x="337099" y="805934"/>
            <a:ext cx="5057795" cy="369332"/>
          </a:xfrm>
          <a:prstGeom prst="rect">
            <a:avLst/>
          </a:prstGeom>
        </p:spPr>
        <p:txBody>
          <a:bodyPr wrap="none">
            <a:spAutoFit/>
          </a:bodyPr>
          <a:lstStyle/>
          <a:p>
            <a:r>
              <a:rPr lang="en-US" sz="1800" dirty="0">
                <a:solidFill>
                  <a:schemeClr val="bg2">
                    <a:lumMod val="50000"/>
                  </a:schemeClr>
                </a:solidFill>
                <a:latin typeface="Arial Hebrew Scholar" charset="-79"/>
                <a:ea typeface="Arial Hebrew Scholar" charset="-79"/>
                <a:cs typeface="Arial Hebrew Scholar" charset="-79"/>
              </a:rPr>
              <a:t>Each rule has its name and its </a:t>
            </a:r>
            <a:r>
              <a:rPr lang="en-US" sz="1800" dirty="0" smtClean="0">
                <a:solidFill>
                  <a:schemeClr val="bg2">
                    <a:lumMod val="50000"/>
                  </a:schemeClr>
                </a:solidFill>
                <a:latin typeface="Arial Hebrew Scholar" charset="-79"/>
                <a:ea typeface="Arial Hebrew Scholar" charset="-79"/>
                <a:cs typeface="Arial Hebrew Scholar" charset="-79"/>
              </a:rPr>
              <a:t>checking </a:t>
            </a:r>
            <a:r>
              <a:rPr lang="en-US" sz="1800" dirty="0">
                <a:solidFill>
                  <a:schemeClr val="bg2">
                    <a:lumMod val="50000"/>
                  </a:schemeClr>
                </a:solidFill>
                <a:latin typeface="Arial Hebrew Scholar" charset="-79"/>
                <a:ea typeface="Arial Hebrew Scholar" charset="-79"/>
                <a:cs typeface="Arial Hebrew Scholar" charset="-79"/>
              </a:rPr>
              <a:t>mechanism</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43</a:t>
            </a:fld>
            <a:endParaRPr lang="en" sz="1000" dirty="0"/>
          </a:p>
        </p:txBody>
      </p:sp>
    </p:spTree>
    <p:extLst>
      <p:ext uri="{BB962C8B-B14F-4D97-AF65-F5344CB8AC3E}">
        <p14:creationId xmlns:p14="http://schemas.microsoft.com/office/powerpoint/2010/main" val="28737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826600" y="1215749"/>
            <a:ext cx="7490799" cy="3664199"/>
          </a:xfrm>
          <a:prstGeom prst="rect">
            <a:avLst/>
          </a:prstGeom>
          <a:noFill/>
          <a:ln>
            <a:noFill/>
          </a:ln>
        </p:spPr>
      </p:pic>
      <p:sp>
        <p:nvSpPr>
          <p:cNvPr id="130" name="Shape 130"/>
          <p:cNvSpPr/>
          <p:nvPr/>
        </p:nvSpPr>
        <p:spPr>
          <a:xfrm>
            <a:off x="5814600" y="214175"/>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smtClean="0"/>
              <a:t>Violate</a:t>
            </a:r>
            <a:r>
              <a:rPr lang="en-US" dirty="0" smtClean="0"/>
              <a:t>s</a:t>
            </a:r>
            <a:endParaRPr lang="en" dirty="0"/>
          </a:p>
          <a:p>
            <a:pPr lvl="0" algn="ctr">
              <a:spcBef>
                <a:spcPts val="0"/>
              </a:spcBef>
              <a:buNone/>
            </a:pPr>
            <a:r>
              <a:rPr lang="en" b="1" dirty="0"/>
              <a:t>Single Responsibility Principle </a:t>
            </a:r>
          </a:p>
          <a:p>
            <a:pPr lvl="0" algn="ctr">
              <a:spcBef>
                <a:spcPts val="0"/>
              </a:spcBef>
              <a:buNone/>
            </a:pPr>
            <a:r>
              <a:rPr lang="en" b="1" dirty="0"/>
              <a:t>&amp; </a:t>
            </a:r>
          </a:p>
          <a:p>
            <a:pPr lvl="0" algn="ctr">
              <a:spcBef>
                <a:spcPts val="0"/>
              </a:spcBef>
              <a:buNone/>
            </a:pPr>
            <a:r>
              <a:rPr lang="en" b="1" dirty="0"/>
              <a:t>Open/Closed Principle</a:t>
            </a:r>
          </a:p>
        </p:txBody>
      </p:sp>
      <p:cxnSp>
        <p:nvCxnSpPr>
          <p:cNvPr id="131" name="Shape 131"/>
          <p:cNvCxnSpPr/>
          <p:nvPr/>
        </p:nvCxnSpPr>
        <p:spPr>
          <a:xfrm rot="5400000">
            <a:off x="7757450" y="1484600"/>
            <a:ext cx="673200" cy="345900"/>
          </a:xfrm>
          <a:prstGeom prst="curvedConnector3">
            <a:avLst>
              <a:gd name="adj1" fmla="val 50000"/>
            </a:avLst>
          </a:prstGeom>
          <a:noFill/>
          <a:ln w="19050" cap="flat" cmpd="sng">
            <a:solidFill>
              <a:srgbClr val="E06666"/>
            </a:solidFill>
            <a:prstDash val="solid"/>
            <a:round/>
            <a:headEnd type="none" w="lg" len="lg"/>
            <a:tailEnd type="none" w="lg" len="lg"/>
          </a:ln>
        </p:spPr>
      </p:cxnSp>
      <p:grpSp>
        <p:nvGrpSpPr>
          <p:cNvPr id="132" name="Shape 132"/>
          <p:cNvGrpSpPr/>
          <p:nvPr/>
        </p:nvGrpSpPr>
        <p:grpSpPr>
          <a:xfrm>
            <a:off x="2702525" y="282725"/>
            <a:ext cx="2955300" cy="1084987"/>
            <a:chOff x="2702525" y="282725"/>
            <a:chExt cx="2955300" cy="1084987"/>
          </a:xfrm>
        </p:grpSpPr>
        <p:sp>
          <p:nvSpPr>
            <p:cNvPr id="133" name="Shape 133"/>
            <p:cNvSpPr/>
            <p:nvPr/>
          </p:nvSpPr>
          <p:spPr>
            <a:xfrm>
              <a:off x="2702525" y="282725"/>
              <a:ext cx="2955300" cy="869700"/>
            </a:xfrm>
            <a:prstGeom prst="wave">
              <a:avLst>
                <a:gd name="adj1" fmla="val 1250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smtClean="0"/>
                <a:t>Violate</a:t>
              </a:r>
              <a:r>
                <a:rPr lang="en-US" dirty="0" smtClean="0"/>
                <a:t>s</a:t>
              </a:r>
              <a:endParaRPr lang="en" dirty="0"/>
            </a:p>
            <a:p>
              <a:pPr lvl="0" algn="ctr" rtl="0">
                <a:spcBef>
                  <a:spcPts val="0"/>
                </a:spcBef>
                <a:buNone/>
              </a:pPr>
              <a:r>
                <a:rPr lang="en" dirty="0"/>
                <a:t> </a:t>
              </a:r>
              <a:r>
                <a:rPr lang="en" b="1" dirty="0"/>
                <a:t>Dependency Inversion Principle</a:t>
              </a:r>
            </a:p>
          </p:txBody>
        </p:sp>
        <p:cxnSp>
          <p:nvCxnSpPr>
            <p:cNvPr id="134" name="Shape 134"/>
            <p:cNvCxnSpPr>
              <a:stCxn id="133" idx="2"/>
            </p:cNvCxnSpPr>
            <p:nvPr/>
          </p:nvCxnSpPr>
          <p:spPr>
            <a:xfrm rot="5400000">
              <a:off x="3812525" y="1000062"/>
              <a:ext cx="324000" cy="411300"/>
            </a:xfrm>
            <a:prstGeom prst="curvedConnector2">
              <a:avLst/>
            </a:prstGeom>
            <a:noFill/>
            <a:ln w="19050" cap="flat" cmpd="sng">
              <a:solidFill>
                <a:srgbClr val="FF0000"/>
              </a:solidFill>
              <a:prstDash val="solid"/>
              <a:round/>
              <a:headEnd type="none" w="lg" len="lg"/>
              <a:tailEnd type="none" w="lg" len="lg"/>
            </a:ln>
          </p:spPr>
        </p:cxnSp>
      </p:gr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Initial Design</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44</a:t>
            </a:fld>
            <a:endParaRPr lang="en" sz="1000" dirty="0"/>
          </a:p>
        </p:txBody>
      </p:sp>
    </p:spTree>
    <p:extLst>
      <p:ext uri="{BB962C8B-B14F-4D97-AF65-F5344CB8AC3E}">
        <p14:creationId xmlns:p14="http://schemas.microsoft.com/office/powerpoint/2010/main" val="823476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Shape 141"/>
          <p:cNvSpPr txBox="1"/>
          <p:nvPr/>
        </p:nvSpPr>
        <p:spPr>
          <a:xfrm>
            <a:off x="822950" y="2469775"/>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Single Responsibility Principle:</a:t>
            </a:r>
          </a:p>
          <a:p>
            <a:pPr lvl="0" rtl="0">
              <a:spcBef>
                <a:spcPts val="0"/>
              </a:spcBef>
              <a:buNone/>
            </a:pPr>
            <a:r>
              <a:rPr lang="en"/>
              <a:t>Separate out the rules from the rules processing logic.</a:t>
            </a:r>
          </a:p>
          <a:p>
            <a:pPr lvl="0" rtl="0">
              <a:spcBef>
                <a:spcPts val="0"/>
              </a:spcBef>
              <a:buNone/>
            </a:pPr>
            <a:endParaRPr/>
          </a:p>
        </p:txBody>
      </p:sp>
      <p:sp>
        <p:nvSpPr>
          <p:cNvPr id="142" name="Shape 142"/>
          <p:cNvSpPr txBox="1"/>
          <p:nvPr/>
        </p:nvSpPr>
        <p:spPr>
          <a:xfrm>
            <a:off x="4909700" y="2469775"/>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43" name="Shape 143"/>
          <p:cNvSpPr txBox="1"/>
          <p:nvPr/>
        </p:nvSpPr>
        <p:spPr>
          <a:xfrm>
            <a:off x="4909700" y="3633350"/>
            <a:ext cx="3450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Refactor</a:t>
            </a:r>
            <a:r>
              <a:rPr lang="en-US" dirty="0" smtClean="0"/>
              <a:t> Design</a:t>
            </a:r>
            <a:endParaRPr lang="en-US" sz="1800" baseline="-25000" dirty="0">
              <a:solidFill>
                <a:schemeClr val="bg2">
                  <a:lumMod val="50000"/>
                </a:schemeClr>
              </a:solidFill>
            </a:endParaRPr>
          </a:p>
        </p:txBody>
      </p:sp>
      <p:sp>
        <p:nvSpPr>
          <p:cNvPr id="11"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28600" lvl="0">
              <a:buClr>
                <a:srgbClr val="2A2E33"/>
              </a:buClr>
            </a:pPr>
            <a:r>
              <a:rPr lang="en" dirty="0">
                <a:solidFill>
                  <a:srgbClr val="000000"/>
                </a:solidFill>
                <a:latin typeface="Arial Hebrew Scholar" charset="-79"/>
                <a:ea typeface="Arial Hebrew Scholar" charset="-79"/>
                <a:cs typeface="Arial Hebrew Scholar" charset="-79"/>
              </a:rPr>
              <a:t>Each rule has their own check mechanism.</a:t>
            </a:r>
          </a:p>
          <a:p>
            <a:pPr marL="228600" lvl="0">
              <a:buClr>
                <a:srgbClr val="2A2E33"/>
              </a:buClr>
            </a:pPr>
            <a:r>
              <a:rPr lang="en" dirty="0">
                <a:solidFill>
                  <a:srgbClr val="000000"/>
                </a:solidFill>
                <a:latin typeface="Arial Hebrew Scholar" charset="-79"/>
                <a:ea typeface="Arial Hebrew Scholar" charset="-79"/>
                <a:cs typeface="Arial Hebrew Scholar" charset="-79"/>
              </a:rPr>
              <a:t>The design of Conformity Monkey has to make it simple to customize rules or to add new ones</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45</a:t>
            </a:fld>
            <a:endParaRPr lang="en" sz="1000" dirty="0"/>
          </a:p>
        </p:txBody>
      </p:sp>
    </p:spTree>
    <p:extLst>
      <p:ext uri="{BB962C8B-B14F-4D97-AF65-F5344CB8AC3E}">
        <p14:creationId xmlns:p14="http://schemas.microsoft.com/office/powerpoint/2010/main" val="585392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2100" y="1152425"/>
            <a:ext cx="4112649" cy="3818375"/>
          </a:xfrm>
          <a:prstGeom prst="rect">
            <a:avLst/>
          </a:prstGeom>
          <a:noFill/>
          <a:ln>
            <a:noFill/>
          </a:ln>
        </p:spPr>
      </p:pic>
      <p:sp>
        <p:nvSpPr>
          <p:cNvPr id="150" name="Shape 150"/>
          <p:cNvSpPr/>
          <p:nvPr/>
        </p:nvSpPr>
        <p:spPr>
          <a:xfrm>
            <a:off x="1763900" y="17738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1763900" y="21140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1763900" y="24541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763900" y="2787875"/>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763900" y="31216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763900" y="34617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1763900" y="37890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1763900" y="41163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8" name="Shape 158"/>
          <p:cNvPicPr preferRelativeResize="0"/>
          <p:nvPr/>
        </p:nvPicPr>
        <p:blipFill>
          <a:blip r:embed="rId4">
            <a:alphaModFix/>
          </a:blip>
          <a:stretch>
            <a:fillRect/>
          </a:stretch>
        </p:blipFill>
        <p:spPr>
          <a:xfrm>
            <a:off x="4683425" y="1108400"/>
            <a:ext cx="3305196" cy="3818374"/>
          </a:xfrm>
          <a:prstGeom prst="rect">
            <a:avLst/>
          </a:prstGeom>
          <a:noFill/>
          <a:ln>
            <a:noFill/>
          </a:ln>
        </p:spPr>
      </p:pic>
      <p:cxnSp>
        <p:nvCxnSpPr>
          <p:cNvPr id="159" name="Shape 159"/>
          <p:cNvCxnSpPr>
            <a:stCxn id="150" idx="3"/>
          </p:cNvCxnSpPr>
          <p:nvPr/>
        </p:nvCxnSpPr>
        <p:spPr>
          <a:xfrm rot="10800000" flipH="1">
            <a:off x="4140200" y="1830700"/>
            <a:ext cx="570300" cy="106800"/>
          </a:xfrm>
          <a:prstGeom prst="straightConnector1">
            <a:avLst/>
          </a:prstGeom>
          <a:noFill/>
          <a:ln w="19050" cap="flat" cmpd="sng">
            <a:solidFill>
              <a:srgbClr val="0000FF"/>
            </a:solidFill>
            <a:prstDash val="solid"/>
            <a:round/>
            <a:headEnd type="none" w="lg" len="lg"/>
            <a:tailEnd type="triangle" w="lg" len="lg"/>
          </a:ln>
        </p:spPr>
      </p:cxnSp>
      <p:cxnSp>
        <p:nvCxnSpPr>
          <p:cNvPr id="160" name="Shape 160"/>
          <p:cNvCxnSpPr/>
          <p:nvPr/>
        </p:nvCxnSpPr>
        <p:spPr>
          <a:xfrm rot="10800000" flipH="1">
            <a:off x="4140200" y="1915437"/>
            <a:ext cx="2207400" cy="387600"/>
          </a:xfrm>
          <a:prstGeom prst="straightConnector1">
            <a:avLst/>
          </a:prstGeom>
          <a:noFill/>
          <a:ln w="19050" cap="flat" cmpd="sng">
            <a:solidFill>
              <a:srgbClr val="0000FF"/>
            </a:solidFill>
            <a:prstDash val="solid"/>
            <a:round/>
            <a:headEnd type="none" w="lg" len="lg"/>
            <a:tailEnd type="triangle" w="lg" len="lg"/>
          </a:ln>
        </p:spPr>
      </p:cxnSp>
      <p:cxnSp>
        <p:nvCxnSpPr>
          <p:cNvPr id="161" name="Shape 161"/>
          <p:cNvCxnSpPr/>
          <p:nvPr/>
        </p:nvCxnSpPr>
        <p:spPr>
          <a:xfrm>
            <a:off x="4124300" y="2657200"/>
            <a:ext cx="670800" cy="156000"/>
          </a:xfrm>
          <a:prstGeom prst="straightConnector1">
            <a:avLst/>
          </a:prstGeom>
          <a:noFill/>
          <a:ln w="19050" cap="flat" cmpd="sng">
            <a:solidFill>
              <a:srgbClr val="0000FF"/>
            </a:solidFill>
            <a:prstDash val="solid"/>
            <a:round/>
            <a:headEnd type="none" w="lg" len="lg"/>
            <a:tailEnd type="triangle" w="lg" len="lg"/>
          </a:ln>
        </p:spPr>
      </p:cxnSp>
      <p:cxnSp>
        <p:nvCxnSpPr>
          <p:cNvPr id="162" name="Shape 162"/>
          <p:cNvCxnSpPr/>
          <p:nvPr/>
        </p:nvCxnSpPr>
        <p:spPr>
          <a:xfrm rot="10800000" flipH="1">
            <a:off x="4182500" y="2823650"/>
            <a:ext cx="2196900" cy="158400"/>
          </a:xfrm>
          <a:prstGeom prst="straightConnector1">
            <a:avLst/>
          </a:prstGeom>
          <a:noFill/>
          <a:ln w="19050" cap="flat" cmpd="sng">
            <a:solidFill>
              <a:srgbClr val="0000FF"/>
            </a:solidFill>
            <a:prstDash val="solid"/>
            <a:round/>
            <a:headEnd type="none" w="lg" len="lg"/>
            <a:tailEnd type="triangle" w="lg" len="lg"/>
          </a:ln>
        </p:spPr>
      </p:cxnSp>
      <p:cxnSp>
        <p:nvCxnSpPr>
          <p:cNvPr id="163" name="Shape 163"/>
          <p:cNvCxnSpPr>
            <a:stCxn id="154" idx="3"/>
          </p:cNvCxnSpPr>
          <p:nvPr/>
        </p:nvCxnSpPr>
        <p:spPr>
          <a:xfrm>
            <a:off x="4140200" y="3285250"/>
            <a:ext cx="602100" cy="436200"/>
          </a:xfrm>
          <a:prstGeom prst="straightConnector1">
            <a:avLst/>
          </a:prstGeom>
          <a:noFill/>
          <a:ln w="19050" cap="flat" cmpd="sng">
            <a:solidFill>
              <a:srgbClr val="0000FF"/>
            </a:solidFill>
            <a:prstDash val="solid"/>
            <a:round/>
            <a:headEnd type="none" w="lg" len="lg"/>
            <a:tailEnd type="triangle" w="lg" len="lg"/>
          </a:ln>
        </p:spPr>
      </p:cxnSp>
      <p:cxnSp>
        <p:nvCxnSpPr>
          <p:cNvPr id="164" name="Shape 164"/>
          <p:cNvCxnSpPr/>
          <p:nvPr/>
        </p:nvCxnSpPr>
        <p:spPr>
          <a:xfrm>
            <a:off x="4132250" y="3716712"/>
            <a:ext cx="2247000" cy="152400"/>
          </a:xfrm>
          <a:prstGeom prst="straightConnector1">
            <a:avLst/>
          </a:prstGeom>
          <a:noFill/>
          <a:ln w="19050" cap="flat" cmpd="sng">
            <a:solidFill>
              <a:srgbClr val="0000FF"/>
            </a:solidFill>
            <a:prstDash val="solid"/>
            <a:round/>
            <a:headEnd type="none" w="lg" len="lg"/>
            <a:tailEnd type="triangle" w="lg" len="lg"/>
          </a:ln>
        </p:spPr>
      </p:cxnSp>
      <p:cxnSp>
        <p:nvCxnSpPr>
          <p:cNvPr id="165" name="Shape 165"/>
          <p:cNvCxnSpPr/>
          <p:nvPr/>
        </p:nvCxnSpPr>
        <p:spPr>
          <a:xfrm>
            <a:off x="4125650" y="3893500"/>
            <a:ext cx="669300" cy="450900"/>
          </a:xfrm>
          <a:prstGeom prst="straightConnector1">
            <a:avLst/>
          </a:prstGeom>
          <a:noFill/>
          <a:ln w="19050" cap="flat" cmpd="sng">
            <a:solidFill>
              <a:srgbClr val="0000FF"/>
            </a:solidFill>
            <a:prstDash val="solid"/>
            <a:round/>
            <a:headEnd type="none" w="lg" len="lg"/>
            <a:tailEnd type="triangle" w="lg" len="lg"/>
          </a:ln>
        </p:spPr>
      </p:cxnSp>
      <p:cxnSp>
        <p:nvCxnSpPr>
          <p:cNvPr id="166" name="Shape 166"/>
          <p:cNvCxnSpPr/>
          <p:nvPr/>
        </p:nvCxnSpPr>
        <p:spPr>
          <a:xfrm>
            <a:off x="4142123" y="4318075"/>
            <a:ext cx="2247900" cy="343200"/>
          </a:xfrm>
          <a:prstGeom prst="straightConnector1">
            <a:avLst/>
          </a:prstGeom>
          <a:noFill/>
          <a:ln w="19050" cap="flat" cmpd="sng">
            <a:solidFill>
              <a:srgbClr val="0000FF"/>
            </a:solidFill>
            <a:prstDash val="solid"/>
            <a:round/>
            <a:headEnd type="none" w="lg" len="lg"/>
            <a:tailEnd type="triangle" w="lg" len="lg"/>
          </a:ln>
        </p:spPr>
      </p:cxnSp>
      <p:sp>
        <p:nvSpPr>
          <p:cNvPr id="167" name="Shape 167"/>
          <p:cNvSpPr txBox="1"/>
          <p:nvPr/>
        </p:nvSpPr>
        <p:spPr>
          <a:xfrm>
            <a:off x="5575650" y="125100"/>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Single Responsibility Principle:</a:t>
            </a:r>
          </a:p>
          <a:p>
            <a:pPr lvl="0" rtl="0">
              <a:spcBef>
                <a:spcPts val="0"/>
              </a:spcBef>
              <a:buNone/>
            </a:pPr>
            <a:r>
              <a:rPr lang="en"/>
              <a:t>Separate out the rules from the rules processing logic.</a:t>
            </a:r>
          </a:p>
          <a:p>
            <a:pPr lvl="0" rtl="0">
              <a:spcBef>
                <a:spcPts val="0"/>
              </a:spcBef>
              <a:buNone/>
            </a:pPr>
            <a:endParaRPr/>
          </a:p>
        </p:txBody>
      </p:sp>
      <p:sp>
        <p:nvSpPr>
          <p:cNvPr id="2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Act-1: Encapsulate what varies</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46</a:t>
            </a:fld>
            <a:endParaRPr lang="en" sz="1000" dirty="0"/>
          </a:p>
        </p:txBody>
      </p:sp>
    </p:spTree>
    <p:extLst>
      <p:ext uri="{BB962C8B-B14F-4D97-AF65-F5344CB8AC3E}">
        <p14:creationId xmlns:p14="http://schemas.microsoft.com/office/powerpoint/2010/main" val="402417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6399" y="1384200"/>
            <a:ext cx="8795900" cy="3338200"/>
          </a:xfrm>
          <a:prstGeom prst="rect">
            <a:avLst/>
          </a:prstGeom>
          <a:noFill/>
          <a:ln>
            <a:noFill/>
          </a:ln>
        </p:spPr>
      </p:pic>
      <p:sp>
        <p:nvSpPr>
          <p:cNvPr id="174" name="Shape 174"/>
          <p:cNvSpPr txBox="1"/>
          <p:nvPr/>
        </p:nvSpPr>
        <p:spPr>
          <a:xfrm>
            <a:off x="5989549" y="1493050"/>
            <a:ext cx="294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75" name="Shape 175"/>
          <p:cNvSpPr txBox="1"/>
          <p:nvPr/>
        </p:nvSpPr>
        <p:spPr>
          <a:xfrm>
            <a:off x="1607324" y="812500"/>
            <a:ext cx="3357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176" name="Shape 176"/>
          <p:cNvSpPr/>
          <p:nvPr/>
        </p:nvSpPr>
        <p:spPr>
          <a:xfrm>
            <a:off x="2188399" y="2527425"/>
            <a:ext cx="6643800" cy="2195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7" name="Shape 177"/>
          <p:cNvCxnSpPr/>
          <p:nvPr/>
        </p:nvCxnSpPr>
        <p:spPr>
          <a:xfrm rot="-5400000" flipH="1">
            <a:off x="8404724" y="2347325"/>
            <a:ext cx="262200" cy="114600"/>
          </a:xfrm>
          <a:prstGeom prst="curvedConnector3">
            <a:avLst>
              <a:gd name="adj1" fmla="val 50000"/>
            </a:avLst>
          </a:prstGeom>
          <a:noFill/>
          <a:ln w="19050" cap="flat" cmpd="sng">
            <a:solidFill>
              <a:srgbClr val="0000FF"/>
            </a:solidFill>
            <a:prstDash val="solid"/>
            <a:round/>
            <a:headEnd type="none" w="lg" len="lg"/>
            <a:tailEnd type="none" w="lg" len="lg"/>
          </a:ln>
        </p:spPr>
      </p:cxnSp>
      <p:cxnSp>
        <p:nvCxnSpPr>
          <p:cNvPr id="178" name="Shape 178"/>
          <p:cNvCxnSpPr>
            <a:stCxn id="175" idx="2"/>
          </p:cNvCxnSpPr>
          <p:nvPr/>
        </p:nvCxnSpPr>
        <p:spPr>
          <a:xfrm rot="-5400000" flipH="1">
            <a:off x="3113924" y="1823200"/>
            <a:ext cx="458700" cy="114300"/>
          </a:xfrm>
          <a:prstGeom prst="curvedConnector3">
            <a:avLst>
              <a:gd name="adj1" fmla="val 50000"/>
            </a:avLst>
          </a:prstGeom>
          <a:noFill/>
          <a:ln w="19050" cap="flat" cmpd="sng">
            <a:solidFill>
              <a:srgbClr val="0000FF"/>
            </a:solidFill>
            <a:prstDash val="solid"/>
            <a:round/>
            <a:headEnd type="none" w="lg" len="lg"/>
            <a:tailEnd type="none" w="lg" len="lg"/>
          </a:ln>
        </p:spPr>
      </p:cxn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Act-2: Abstract Common Behaviors</a:t>
            </a:r>
            <a:endParaRPr lang="en-US" sz="1800" baseline="-25000" dirty="0">
              <a:solidFill>
                <a:schemeClr val="bg2">
                  <a:lumMod val="50000"/>
                </a:schemeClr>
              </a:solidFill>
            </a:endParaRPr>
          </a:p>
        </p:txBody>
      </p:sp>
      <p:sp>
        <p:nvSpPr>
          <p:cNvPr id="11" name="Slide Number Placeholder 2"/>
          <p:cNvSpPr>
            <a:spLocks noGrp="1"/>
          </p:cNvSpPr>
          <p:nvPr>
            <p:ph type="sldNum" idx="12"/>
          </p:nvPr>
        </p:nvSpPr>
        <p:spPr>
          <a:xfrm>
            <a:off x="8472457" y="4663216"/>
            <a:ext cx="548700" cy="393600"/>
          </a:xfrm>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1931765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567387" y="2784877"/>
            <a:ext cx="8130676" cy="2187524"/>
          </a:xfrm>
          <a:prstGeom prst="rect">
            <a:avLst/>
          </a:prstGeom>
          <a:noFill/>
          <a:ln w="19050" cap="flat" cmpd="sng">
            <a:solidFill>
              <a:srgbClr val="0000FF"/>
            </a:solidFill>
            <a:prstDash val="solid"/>
            <a:round/>
            <a:headEnd type="none" w="med" len="med"/>
            <a:tailEnd type="none" w="med" len="med"/>
          </a:ln>
        </p:spPr>
      </p:pic>
      <p:pic>
        <p:nvPicPr>
          <p:cNvPr id="184" name="Shape 184"/>
          <p:cNvPicPr preferRelativeResize="0"/>
          <p:nvPr/>
        </p:nvPicPr>
        <p:blipFill>
          <a:blip r:embed="rId4">
            <a:alphaModFix/>
          </a:blip>
          <a:stretch>
            <a:fillRect/>
          </a:stretch>
        </p:blipFill>
        <p:spPr>
          <a:xfrm>
            <a:off x="507787" y="1187600"/>
            <a:ext cx="7972425" cy="1562100"/>
          </a:xfrm>
          <a:prstGeom prst="rect">
            <a:avLst/>
          </a:prstGeom>
          <a:noFill/>
          <a:ln>
            <a:noFill/>
          </a:ln>
        </p:spPr>
      </p:pic>
      <p:sp>
        <p:nvSpPr>
          <p:cNvPr id="186" name="Shape 186"/>
          <p:cNvSpPr/>
          <p:nvPr/>
        </p:nvSpPr>
        <p:spPr>
          <a:xfrm>
            <a:off x="1417375" y="1170012"/>
            <a:ext cx="2498100" cy="7074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7" name="Shape 187"/>
          <p:cNvCxnSpPr>
            <a:stCxn id="186" idx="2"/>
          </p:cNvCxnSpPr>
          <p:nvPr/>
        </p:nvCxnSpPr>
        <p:spPr>
          <a:xfrm>
            <a:off x="2666425" y="1877412"/>
            <a:ext cx="603900" cy="1187100"/>
          </a:xfrm>
          <a:prstGeom prst="straightConnector1">
            <a:avLst/>
          </a:prstGeom>
          <a:noFill/>
          <a:ln w="19050" cap="flat" cmpd="sng">
            <a:solidFill>
              <a:srgbClr val="0000FF"/>
            </a:solidFill>
            <a:prstDash val="solid"/>
            <a:round/>
            <a:headEnd type="none" w="lg" len="lg"/>
            <a:tailEnd type="triangle" w="lg" len="lg"/>
          </a:ln>
        </p:spPr>
      </p:cxnSp>
      <p:sp>
        <p:nvSpPr>
          <p:cNvPr id="188" name="Shape 188"/>
          <p:cNvSpPr txBox="1"/>
          <p:nvPr/>
        </p:nvSpPr>
        <p:spPr>
          <a:xfrm>
            <a:off x="600175" y="2676000"/>
            <a:ext cx="2307300" cy="346500"/>
          </a:xfrm>
          <a:prstGeom prst="rect">
            <a:avLst/>
          </a:prstGeom>
          <a:solidFill>
            <a:srgbClr val="FFFF00"/>
          </a:solidFill>
          <a:ln>
            <a:noFill/>
          </a:ln>
        </p:spPr>
        <p:txBody>
          <a:bodyPr lIns="91425" tIns="91425" rIns="91425" bIns="91425" anchor="t" anchorCtr="0">
            <a:noAutofit/>
          </a:bodyPr>
          <a:lstStyle/>
          <a:p>
            <a:pPr lvl="0">
              <a:spcBef>
                <a:spcPts val="0"/>
              </a:spcBef>
              <a:buNone/>
            </a:pPr>
            <a:r>
              <a:rPr lang="en" b="1"/>
              <a:t>client:</a:t>
            </a:r>
            <a:r>
              <a:rPr lang="en"/>
              <a:t> ComformityMonkey</a:t>
            </a:r>
          </a:p>
        </p:txBody>
      </p:sp>
      <p:sp>
        <p:nvSpPr>
          <p:cNvPr id="189" name="Shape 189"/>
          <p:cNvSpPr txBox="1"/>
          <p:nvPr/>
        </p:nvSpPr>
        <p:spPr>
          <a:xfrm>
            <a:off x="5783500" y="2708775"/>
            <a:ext cx="32994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Single Responsibility Principle:</a:t>
            </a:r>
          </a:p>
          <a:p>
            <a:pPr lvl="0" rtl="0">
              <a:spcBef>
                <a:spcPts val="0"/>
              </a:spcBef>
              <a:buNone/>
            </a:pPr>
            <a:r>
              <a:rPr lang="en"/>
              <a:t>A class should have only one reason to change.</a:t>
            </a:r>
          </a:p>
          <a:p>
            <a:pPr lvl="0" rtl="0">
              <a:spcBef>
                <a:spcPts val="0"/>
              </a:spcBef>
              <a:buNone/>
            </a:pPr>
            <a:endParaRPr/>
          </a:p>
        </p:txBody>
      </p:sp>
      <p:sp>
        <p:nvSpPr>
          <p:cNvPr id="11"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Act-3: Use a rule engine as an evaluator </a:t>
            </a:r>
            <a:endParaRPr lang="en-US" sz="1800" baseline="-25000" dirty="0">
              <a:solidFill>
                <a:schemeClr val="bg2">
                  <a:lumMod val="50000"/>
                </a:schemeClr>
              </a:solidFill>
            </a:endParaRPr>
          </a:p>
        </p:txBody>
      </p:sp>
      <p:sp>
        <p:nvSpPr>
          <p:cNvPr id="4" name="Slide Number Placeholder 3"/>
          <p:cNvSpPr>
            <a:spLocks noGrp="1"/>
          </p:cNvSpPr>
          <p:nvPr>
            <p:ph type="sldNum" idx="12"/>
          </p:nvPr>
        </p:nvSpPr>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330524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Advantage</a:t>
            </a:r>
            <a:r>
              <a:rPr lang="en-US" dirty="0" smtClean="0"/>
              <a:t>s</a:t>
            </a:r>
            <a:r>
              <a:rPr lang="en" dirty="0" smtClean="0"/>
              <a:t> </a:t>
            </a:r>
            <a:r>
              <a:rPr lang="en" dirty="0"/>
              <a:t>of using Rule Engine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Hide</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data and implementation </a:t>
            </a:r>
            <a:r>
              <a:rPr lang="en" sz="2000" dirty="0" smtClean="0">
                <a:solidFill>
                  <a:srgbClr val="000000"/>
                </a:solidFill>
                <a:latin typeface="Arial Hebrew Scholar" charset="-79"/>
                <a:ea typeface="Arial Hebrew Scholar" charset="-79"/>
                <a:cs typeface="Arial Hebrew Scholar" charset="-79"/>
              </a:rPr>
              <a:t>detail</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from client.</a:t>
            </a:r>
          </a:p>
          <a:p>
            <a:pPr marL="514350" lvl="0" indent="-285750">
              <a:buFont typeface="Arial" charset="0"/>
              <a:buChar char="•"/>
            </a:pPr>
            <a:r>
              <a:rPr lang="en" sz="2000" dirty="0">
                <a:solidFill>
                  <a:srgbClr val="000000"/>
                </a:solidFill>
                <a:latin typeface="Arial Hebrew Scholar" charset="-79"/>
                <a:ea typeface="Arial Hebrew Scholar" charset="-79"/>
                <a:cs typeface="Arial Hebrew Scholar" charset="-79"/>
              </a:rPr>
              <a:t>If a rule has to be checked dynamically according to the current state, there will be </a:t>
            </a:r>
            <a:r>
              <a:rPr lang="en" sz="2000" dirty="0" smtClean="0">
                <a:solidFill>
                  <a:srgbClr val="000000"/>
                </a:solidFill>
                <a:latin typeface="Arial Hebrew Scholar" charset="-79"/>
                <a:ea typeface="Arial Hebrew Scholar" charset="-79"/>
                <a:cs typeface="Arial Hebrew Scholar" charset="-79"/>
              </a:rPr>
              <a:t>a</a:t>
            </a:r>
            <a:r>
              <a:rPr lang="en-US" sz="2000" dirty="0" smtClean="0">
                <a:solidFill>
                  <a:srgbClr val="000000"/>
                </a:solidFill>
                <a:latin typeface="Arial Hebrew Scholar" charset="-79"/>
                <a:ea typeface="Arial Hebrew Scholar" charset="-79"/>
                <a:cs typeface="Arial Hebrew Scholar" charset="-79"/>
              </a:rPr>
              <a:t>n</a:t>
            </a:r>
            <a:r>
              <a:rPr lang="en" sz="2000" dirty="0" smtClean="0">
                <a:solidFill>
                  <a:srgbClr val="000000"/>
                </a:solidFill>
                <a:latin typeface="Arial Hebrew Scholar" charset="-79"/>
                <a:ea typeface="Arial Hebrew Scholar" charset="-79"/>
                <a:cs typeface="Arial Hebrew Scholar" charset="-79"/>
              </a:rPr>
              <a:t> if-else </a:t>
            </a:r>
            <a:r>
              <a:rPr lang="en" sz="2000" dirty="0">
                <a:solidFill>
                  <a:srgbClr val="000000"/>
                </a:solidFill>
                <a:latin typeface="Arial Hebrew Scholar" charset="-79"/>
                <a:ea typeface="Arial Hebrew Scholar" charset="-79"/>
                <a:cs typeface="Arial Hebrew Scholar" charset="-79"/>
              </a:rPr>
              <a:t>chain in the client; it is difficult to manage the </a:t>
            </a:r>
            <a:r>
              <a:rPr lang="en" sz="2000" dirty="0" smtClean="0">
                <a:solidFill>
                  <a:srgbClr val="000000"/>
                </a:solidFill>
                <a:latin typeface="Arial Hebrew Scholar" charset="-79"/>
                <a:ea typeface="Arial Hebrew Scholar" charset="-79"/>
                <a:cs typeface="Arial Hebrew Scholar" charset="-79"/>
              </a:rPr>
              <a:t>rules.</a:t>
            </a:r>
            <a:endParaRPr lang="en-US" sz="2000" dirty="0" smtClean="0">
              <a:solidFill>
                <a:srgbClr val="000000"/>
              </a:solidFill>
              <a:latin typeface="Arial Hebrew Scholar" charset="-79"/>
              <a:ea typeface="Arial Hebrew Scholar" charset="-79"/>
              <a:cs typeface="Arial Hebrew Scholar" charset="-79"/>
            </a:endParaRPr>
          </a:p>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With </a:t>
            </a:r>
            <a:r>
              <a:rPr lang="en" sz="2000" dirty="0">
                <a:solidFill>
                  <a:srgbClr val="000000"/>
                </a:solidFill>
                <a:latin typeface="Arial Hebrew Scholar" charset="-79"/>
                <a:ea typeface="Arial Hebrew Scholar" charset="-79"/>
                <a:cs typeface="Arial Hebrew Scholar" charset="-79"/>
              </a:rPr>
              <a:t>the rule engine, we can encapsulate the operations of the rules. Therefore, the client </a:t>
            </a:r>
            <a:r>
              <a:rPr lang="en-US" sz="2000" dirty="0" smtClean="0">
                <a:solidFill>
                  <a:srgbClr val="000000"/>
                </a:solidFill>
                <a:latin typeface="Arial Hebrew Scholar" charset="-79"/>
                <a:ea typeface="Arial Hebrew Scholar" charset="-79"/>
                <a:cs typeface="Arial Hebrew Scholar" charset="-79"/>
              </a:rPr>
              <a:t>only </a:t>
            </a:r>
            <a:r>
              <a:rPr lang="en" sz="2000" dirty="0" smtClean="0">
                <a:solidFill>
                  <a:srgbClr val="000000"/>
                </a:solidFill>
                <a:latin typeface="Arial Hebrew Scholar" charset="-79"/>
                <a:ea typeface="Arial Hebrew Scholar" charset="-79"/>
                <a:cs typeface="Arial Hebrew Scholar" charset="-79"/>
              </a:rPr>
              <a:t>interact</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with the rule engine to do conformity check</a:t>
            </a:r>
            <a:r>
              <a:rPr lang="en" sz="2000" dirty="0" smtClean="0">
                <a:solidFill>
                  <a:srgbClr val="000000"/>
                </a:solidFill>
                <a:latin typeface="Arial Hebrew Scholar" charset="-79"/>
                <a:ea typeface="Arial Hebrew Scholar" charset="-79"/>
                <a:cs typeface="Arial Hebrew Scholar" charset="-79"/>
              </a:rPr>
              <a:t>.</a:t>
            </a:r>
            <a:endParaRPr lang="en" sz="20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49</a:t>
            </a:fld>
            <a:endParaRPr lang="en" sz="1000" dirty="0"/>
          </a:p>
        </p:txBody>
      </p:sp>
    </p:spTree>
    <p:extLst>
      <p:ext uri="{BB962C8B-B14F-4D97-AF65-F5344CB8AC3E}">
        <p14:creationId xmlns:p14="http://schemas.microsoft.com/office/powerpoint/2010/main" val="1108539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Members of the SimianArmy </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Chaos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randomly shuts down VMs to ensure that small disruptions will not affect the overall service.</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Conformity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detects instances that aren’t coded to best-practices and shuts them down, giving the service owner the opportunity to re-launch them properly.</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Janitor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for unused resources and discards them.</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Security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a:t>
            </a:r>
            <a:r>
              <a:rPr lang="en-US" dirty="0" smtClean="0">
                <a:solidFill>
                  <a:srgbClr val="000000"/>
                </a:solidFill>
                <a:latin typeface="Calibri" charset="0"/>
                <a:ea typeface="Calibri" charset="0"/>
                <a:cs typeface="Calibri" charset="0"/>
              </a:rPr>
              <a:t>security </a:t>
            </a:r>
            <a:r>
              <a:rPr lang="en-US" dirty="0">
                <a:solidFill>
                  <a:srgbClr val="000000"/>
                </a:solidFill>
                <a:latin typeface="Calibri" charset="0"/>
                <a:ea typeface="Calibri" charset="0"/>
                <a:cs typeface="Calibri" charset="0"/>
              </a:rPr>
              <a:t>weaknesses, and ends the offending instances.</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Doctor Monkey</a:t>
            </a:r>
            <a:r>
              <a:rPr lang="en-US" dirty="0">
                <a:solidFill>
                  <a:srgbClr val="C00000"/>
                </a:solidFill>
                <a:latin typeface="Calibri" charset="0"/>
                <a:ea typeface="Calibri" charset="0"/>
                <a:cs typeface="Calibri" charset="0"/>
              </a:rPr>
              <a:t>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performs health checks on each instance and monitors other external signs of process health such as CPU and memory usage.</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Latency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simulates a degradation of service and checks to make sure that upstream services react appropriately</a:t>
            </a:r>
            <a:r>
              <a:rPr lang="en-US" dirty="0" smtClean="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32765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Shape 201" descr="Conformity Monkey (1).png"/>
          <p:cNvPicPr preferRelativeResize="0"/>
          <p:nvPr/>
        </p:nvPicPr>
        <p:blipFill rotWithShape="1">
          <a:blip r:embed="rId3">
            <a:alphaModFix/>
          </a:blip>
          <a:srcRect/>
          <a:stretch/>
        </p:blipFill>
        <p:spPr>
          <a:xfrm>
            <a:off x="311700" y="1301219"/>
            <a:ext cx="8520596" cy="3545407"/>
          </a:xfrm>
          <a:prstGeom prst="rect">
            <a:avLst/>
          </a:prstGeom>
          <a:noFill/>
          <a:ln>
            <a:noFill/>
          </a:ln>
        </p:spPr>
      </p:pic>
      <p:sp>
        <p:nvSpPr>
          <p:cNvPr id="202" name="Shape 202"/>
          <p:cNvSpPr/>
          <p:nvPr/>
        </p:nvSpPr>
        <p:spPr>
          <a:xfrm>
            <a:off x="237750" y="2020950"/>
            <a:ext cx="1952700" cy="1464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115700" y="3485625"/>
            <a:ext cx="1656300" cy="435900"/>
          </a:xfrm>
          <a:prstGeom prst="rect">
            <a:avLst/>
          </a:prstGeom>
          <a:noFill/>
          <a:ln>
            <a:noFill/>
          </a:ln>
        </p:spPr>
        <p:txBody>
          <a:bodyPr lIns="91425" tIns="91425" rIns="91425" bIns="91425" anchor="t" anchorCtr="0">
            <a:noAutofit/>
          </a:bodyPr>
          <a:lstStyle/>
          <a:p>
            <a:pPr lvl="0">
              <a:spcBef>
                <a:spcPts val="0"/>
              </a:spcBef>
              <a:buNone/>
            </a:pPr>
            <a:r>
              <a:rPr lang="en" sz="1600" b="1">
                <a:solidFill>
                  <a:schemeClr val="accent2"/>
                </a:solidFill>
              </a:rPr>
              <a:t>Email module</a:t>
            </a:r>
          </a:p>
        </p:txBody>
      </p:sp>
      <p:sp>
        <p:nvSpPr>
          <p:cNvPr id="204" name="Shape 204"/>
          <p:cNvSpPr/>
          <p:nvPr/>
        </p:nvSpPr>
        <p:spPr>
          <a:xfrm>
            <a:off x="3201800" y="3032250"/>
            <a:ext cx="5771100" cy="13002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p:nvPr/>
        </p:nvSpPr>
        <p:spPr>
          <a:xfrm>
            <a:off x="7349100" y="2596350"/>
            <a:ext cx="1483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Rule module</a:t>
            </a:r>
          </a:p>
        </p:txBody>
      </p:sp>
      <p:sp>
        <p:nvSpPr>
          <p:cNvPr id="206" name="Shape 206"/>
          <p:cNvSpPr/>
          <p:nvPr/>
        </p:nvSpPr>
        <p:spPr>
          <a:xfrm>
            <a:off x="4248075" y="2020950"/>
            <a:ext cx="1778400" cy="10113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6026475" y="1933800"/>
            <a:ext cx="17784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Cluster module</a:t>
            </a:r>
          </a:p>
        </p:txBody>
      </p:sp>
      <p:sp>
        <p:nvSpPr>
          <p:cNvPr id="208" name="Shape 208"/>
          <p:cNvSpPr/>
          <p:nvPr/>
        </p:nvSpPr>
        <p:spPr>
          <a:xfrm>
            <a:off x="3929700" y="1313550"/>
            <a:ext cx="562200" cy="7074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txBox="1"/>
          <p:nvPr/>
        </p:nvSpPr>
        <p:spPr>
          <a:xfrm>
            <a:off x="4491900" y="1325175"/>
            <a:ext cx="3400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Monkey Configuration module</a:t>
            </a:r>
          </a:p>
        </p:txBody>
      </p:sp>
      <p:sp>
        <p:nvSpPr>
          <p:cNvPr id="210" name="Shape 210"/>
          <p:cNvSpPr/>
          <p:nvPr/>
        </p:nvSpPr>
        <p:spPr>
          <a:xfrm>
            <a:off x="2266850" y="1271275"/>
            <a:ext cx="1656300" cy="2022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txBox="1"/>
          <p:nvPr/>
        </p:nvSpPr>
        <p:spPr>
          <a:xfrm>
            <a:off x="115700" y="1152425"/>
            <a:ext cx="2454300" cy="435900"/>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chemeClr val="accent2"/>
                </a:solidFill>
              </a:rPr>
              <a:t>Monkey </a:t>
            </a:r>
            <a:r>
              <a:rPr lang="en" sz="1600" b="1" dirty="0" smtClean="0">
                <a:solidFill>
                  <a:schemeClr val="accent2"/>
                </a:solidFill>
              </a:rPr>
              <a:t>module</a:t>
            </a:r>
            <a:endParaRPr lang="en" sz="1600" b="1" dirty="0">
              <a:solidFill>
                <a:schemeClr val="accent2"/>
              </a:solidFill>
            </a:endParaRPr>
          </a:p>
        </p:txBody>
      </p:sp>
      <p:sp>
        <p:nvSpPr>
          <p:cNvPr id="212" name="Shape 212"/>
          <p:cNvSpPr txBox="1"/>
          <p:nvPr/>
        </p:nvSpPr>
        <p:spPr>
          <a:xfrm>
            <a:off x="311699" y="657100"/>
            <a:ext cx="3400200" cy="435900"/>
          </a:xfrm>
          <a:prstGeom prst="rect">
            <a:avLst/>
          </a:prstGeom>
          <a:noFill/>
          <a:ln>
            <a:noFill/>
          </a:ln>
        </p:spPr>
        <p:txBody>
          <a:bodyPr lIns="91425" tIns="91425" rIns="91425" bIns="91425" anchor="t" anchorCtr="0">
            <a:noAutofit/>
          </a:bodyPr>
          <a:lstStyle/>
          <a:p>
            <a:pPr lvl="0">
              <a:spcBef>
                <a:spcPts val="0"/>
              </a:spcBef>
              <a:buNone/>
            </a:pPr>
            <a:r>
              <a:rPr lang="en" sz="1200" dirty="0"/>
              <a:t>Designed by Developers of SimianArmy</a:t>
            </a:r>
          </a:p>
        </p:txBody>
      </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Final Class </a:t>
            </a:r>
            <a:r>
              <a:rPr lang="en-US" dirty="0" smtClean="0"/>
              <a:t>D</a:t>
            </a:r>
            <a:r>
              <a:rPr lang="en" dirty="0" err="1" smtClean="0"/>
              <a:t>iagram</a:t>
            </a:r>
            <a:r>
              <a:rPr lang="en" dirty="0" smtClean="0"/>
              <a:t> </a:t>
            </a:r>
            <a:r>
              <a:rPr lang="en" dirty="0"/>
              <a:t>of Conformity Monkey</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50</a:t>
            </a:fld>
            <a:endParaRPr lang="en" sz="1000" dirty="0"/>
          </a:p>
        </p:txBody>
      </p:sp>
    </p:spTree>
    <p:extLst>
      <p:ext uri="{BB962C8B-B14F-4D97-AF65-F5344CB8AC3E}">
        <p14:creationId xmlns:p14="http://schemas.microsoft.com/office/powerpoint/2010/main" val="1379784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p:nvPr/>
        </p:nvSpPr>
        <p:spPr>
          <a:xfrm>
            <a:off x="2588775" y="3372675"/>
            <a:ext cx="3733800" cy="821400"/>
          </a:xfrm>
          <a:prstGeom prst="upArrowCallout">
            <a:avLst>
              <a:gd name="adj1" fmla="val 30345"/>
              <a:gd name="adj2" fmla="val 25000"/>
              <a:gd name="adj3" fmla="val 25000"/>
              <a:gd name="adj4" fmla="val 64977"/>
            </a:avLst>
          </a:prstGeom>
          <a:noFill/>
          <a:ln>
            <a:noFill/>
          </a:ln>
        </p:spPr>
        <p:txBody>
          <a:bodyPr lIns="91425" tIns="91425" rIns="91425" bIns="91425" anchor="ctr" anchorCtr="0">
            <a:noAutofit/>
          </a:bodyPr>
          <a:lstStyle/>
          <a:p>
            <a:pPr lvl="0">
              <a:spcBef>
                <a:spcPts val="0"/>
              </a:spcBef>
              <a:buNone/>
            </a:pPr>
            <a:r>
              <a:rPr lang="en" sz="1800">
                <a:solidFill>
                  <a:schemeClr val="lt1"/>
                </a:solidFill>
              </a:rPr>
              <a:t>Violate the Open/Closed Principle</a:t>
            </a:r>
          </a:p>
        </p:txBody>
      </p:sp>
      <p:sp>
        <p:nvSpPr>
          <p:cNvPr id="6" name="Title 1"/>
          <p:cNvSpPr txBox="1">
            <a:spLocks/>
          </p:cNvSpPr>
          <p:nvPr/>
        </p:nvSpPr>
        <p:spPr>
          <a:xfrm>
            <a:off x="311699" y="105099"/>
            <a:ext cx="8520600" cy="128817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Problem-1: How to create custom rules for Conformity Monkey</a:t>
            </a:r>
            <a:endParaRPr lang="en-US" baseline="-25000" dirty="0">
              <a:solidFill>
                <a:schemeClr val="bg2">
                  <a:lumMod val="50000"/>
                </a:schemeClr>
              </a:solidFill>
            </a:endParaRPr>
          </a:p>
        </p:txBody>
      </p:sp>
      <p:sp>
        <p:nvSpPr>
          <p:cNvPr id="7" name="Text Placeholder 2"/>
          <p:cNvSpPr txBox="1">
            <a:spLocks/>
          </p:cNvSpPr>
          <p:nvPr/>
        </p:nvSpPr>
        <p:spPr>
          <a:xfrm>
            <a:off x="311700" y="1393274"/>
            <a:ext cx="8629099" cy="33468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Create a concrete class that implements </a:t>
            </a:r>
            <a:r>
              <a:rPr lang="en" sz="2000" b="1" dirty="0" err="1">
                <a:solidFill>
                  <a:srgbClr val="2A2E33"/>
                </a:solidFill>
                <a:highlight>
                  <a:srgbClr val="FFFFFF"/>
                </a:highlight>
                <a:latin typeface="Arial Hebrew Scholar" charset="-79"/>
                <a:ea typeface="Arial Hebrew Scholar" charset="-79"/>
                <a:cs typeface="Arial Hebrew Scholar" charset="-79"/>
              </a:rPr>
              <a:t>ConformityRule</a:t>
            </a:r>
            <a:r>
              <a:rPr lang="en" sz="2000" dirty="0">
                <a:solidFill>
                  <a:srgbClr val="2A2E33"/>
                </a:solidFill>
                <a:highlight>
                  <a:srgbClr val="FFFFFF"/>
                </a:highlight>
                <a:latin typeface="Arial Hebrew Scholar" charset="-79"/>
                <a:ea typeface="Arial Hebrew Scholar" charset="-79"/>
                <a:cs typeface="Arial Hebrew Scholar" charset="-79"/>
              </a:rPr>
              <a:t>.</a:t>
            </a:r>
          </a:p>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Add properties in </a:t>
            </a:r>
            <a:r>
              <a:rPr lang="en" sz="2000" b="1" dirty="0" err="1">
                <a:solidFill>
                  <a:srgbClr val="2A2E33"/>
                </a:solidFill>
                <a:highlight>
                  <a:srgbClr val="FFFFFF"/>
                </a:highlight>
                <a:latin typeface="Arial Hebrew Scholar" charset="-79"/>
                <a:ea typeface="Arial Hebrew Scholar" charset="-79"/>
                <a:cs typeface="Arial Hebrew Scholar" charset="-79"/>
              </a:rPr>
              <a:t>conformity.properties</a:t>
            </a:r>
            <a:r>
              <a:rPr lang="en" sz="2000" dirty="0">
                <a:solidFill>
                  <a:srgbClr val="2A2E33"/>
                </a:solidFill>
                <a:highlight>
                  <a:srgbClr val="FFFFFF"/>
                </a:highlight>
                <a:latin typeface="Arial Hebrew Scholar" charset="-79"/>
                <a:ea typeface="Arial Hebrew Scholar" charset="-79"/>
                <a:cs typeface="Arial Hebrew Scholar" charset="-79"/>
              </a:rPr>
              <a:t> to configure and enable/disable the new rule.</a:t>
            </a:r>
          </a:p>
          <a:p>
            <a:pPr marL="571500" lvl="0" indent="-342900">
              <a:spcAft>
                <a:spcPts val="0"/>
              </a:spcAft>
              <a:buClr>
                <a:srgbClr val="2A2E33"/>
              </a:buClr>
              <a:buFont typeface="Arial" charset="0"/>
              <a:buChar char="•"/>
            </a:pPr>
            <a:r>
              <a:rPr lang="en" sz="2000" dirty="0">
                <a:solidFill>
                  <a:srgbClr val="000000"/>
                </a:solidFill>
                <a:highlight>
                  <a:srgbClr val="FFFFFF"/>
                </a:highlight>
                <a:latin typeface="Arial Hebrew Scholar" charset="-79"/>
                <a:ea typeface="Arial Hebrew Scholar" charset="-79"/>
                <a:cs typeface="Arial Hebrew Scholar" charset="-79"/>
              </a:rPr>
              <a:t>Modify client, </a:t>
            </a:r>
            <a:r>
              <a:rPr lang="en" sz="2000" b="1" dirty="0" err="1">
                <a:solidFill>
                  <a:srgbClr val="000000"/>
                </a:solidFill>
                <a:highlight>
                  <a:srgbClr val="FFFFFF"/>
                </a:highlight>
                <a:latin typeface="Arial Hebrew Scholar" charset="-79"/>
                <a:ea typeface="Arial Hebrew Scholar" charset="-79"/>
                <a:cs typeface="Arial Hebrew Scholar" charset="-79"/>
              </a:rPr>
              <a:t>BasicConformityMonkeyContext</a:t>
            </a:r>
            <a:r>
              <a:rPr lang="en" sz="2000" dirty="0">
                <a:solidFill>
                  <a:srgbClr val="000000"/>
                </a:solidFill>
                <a:highlight>
                  <a:srgbClr val="FFFFFF"/>
                </a:highlight>
                <a:latin typeface="Arial Hebrew Scholar" charset="-79"/>
                <a:ea typeface="Arial Hebrew Scholar" charset="-79"/>
                <a:cs typeface="Arial Hebrew Scholar" charset="-79"/>
              </a:rPr>
              <a:t>, to include the new rule in Monkey Runs</a:t>
            </a:r>
            <a:r>
              <a:rPr lang="en" sz="2000" dirty="0">
                <a:solidFill>
                  <a:srgbClr val="2A2E33"/>
                </a:solidFill>
                <a:highlight>
                  <a:srgbClr val="FFFFFF"/>
                </a:highlight>
                <a:latin typeface="Arial Hebrew Scholar" charset="-79"/>
                <a:ea typeface="Arial Hebrew Scholar" charset="-79"/>
                <a:cs typeface="Arial Hebrew Scholar" charset="-79"/>
              </a:rPr>
              <a:t>.</a:t>
            </a:r>
          </a:p>
          <a:p>
            <a:pPr marL="342900" lvl="0" indent="-342900">
              <a:buFont typeface="Arial" charset="0"/>
              <a:buChar char="•"/>
            </a:pPr>
            <a:endParaRPr lang="en" sz="2000" dirty="0">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51</a:t>
            </a:fld>
            <a:endParaRPr lang="en" sz="1000" dirty="0"/>
          </a:p>
        </p:txBody>
      </p:sp>
    </p:spTree>
    <p:extLst>
      <p:ext uri="{BB962C8B-B14F-4D97-AF65-F5344CB8AC3E}">
        <p14:creationId xmlns:p14="http://schemas.microsoft.com/office/powerpoint/2010/main" val="6125357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Shape 225"/>
          <p:cNvSpPr txBox="1">
            <a:spLocks noGrp="1"/>
          </p:cNvSpPr>
          <p:nvPr>
            <p:ph type="body" idx="1"/>
          </p:nvPr>
        </p:nvSpPr>
        <p:spPr>
          <a:xfrm>
            <a:off x="311699" y="1073326"/>
            <a:ext cx="8520600" cy="3302700"/>
          </a:xfrm>
          <a:prstGeom prst="rect">
            <a:avLst/>
          </a:prstGeom>
        </p:spPr>
        <p:txBody>
          <a:bodyPr lIns="91425" tIns="91425" rIns="91425" bIns="91425" anchor="t" anchorCtr="0">
            <a:noAutofit/>
          </a:bodyPr>
          <a:lstStyle/>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Q: Replace ASG with a third-party tool to handle scaling of my EC2 instances .</a:t>
            </a:r>
          </a:p>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A: They assume the structure of </a:t>
            </a:r>
            <a:r>
              <a:rPr lang="en" sz="1900" dirty="0" err="1">
                <a:solidFill>
                  <a:srgbClr val="2A2E33"/>
                </a:solidFill>
                <a:highlight>
                  <a:srgbClr val="FFFFFF"/>
                </a:highlight>
                <a:latin typeface="Arial Hebrew Scholar" charset="-79"/>
                <a:ea typeface="Arial Hebrew Scholar" charset="-79"/>
                <a:cs typeface="Arial Hebrew Scholar" charset="-79"/>
              </a:rPr>
              <a:t>aws</a:t>
            </a:r>
            <a:r>
              <a:rPr lang="en" sz="1900" dirty="0">
                <a:solidFill>
                  <a:srgbClr val="2A2E33"/>
                </a:solidFill>
                <a:highlight>
                  <a:srgbClr val="FFFFFF"/>
                </a:highlight>
                <a:latin typeface="Arial Hebrew Scholar" charset="-79"/>
                <a:ea typeface="Arial Hebrew Scholar" charset="-79"/>
                <a:cs typeface="Arial Hebrew Scholar" charset="-79"/>
              </a:rPr>
              <a:t> cluster which contains ASGs which contains instances. If you want, you can fork it and </a:t>
            </a:r>
            <a:r>
              <a:rPr lang="en" sz="1900" dirty="0">
                <a:solidFill>
                  <a:srgbClr val="FF0000"/>
                </a:solidFill>
                <a:highlight>
                  <a:srgbClr val="FFFFFF"/>
                </a:highlight>
                <a:latin typeface="Arial Hebrew Scholar" charset="-79"/>
                <a:ea typeface="Arial Hebrew Scholar" charset="-79"/>
                <a:cs typeface="Arial Hebrew Scholar" charset="-79"/>
              </a:rPr>
              <a:t>modify the iteration over instances to be in a way that doesn't use ASGs</a:t>
            </a:r>
            <a:r>
              <a:rPr lang="en" sz="1900" dirty="0">
                <a:solidFill>
                  <a:srgbClr val="2A2E33"/>
                </a:solidFill>
                <a:highlight>
                  <a:srgbClr val="FFFFFF"/>
                </a:highlight>
                <a:latin typeface="Arial Hebrew Scholar" charset="-79"/>
                <a:ea typeface="Arial Hebrew Scholar" charset="-79"/>
                <a:cs typeface="Arial Hebrew Scholar" charset="-79"/>
              </a:rPr>
              <a:t>.</a:t>
            </a:r>
          </a:p>
        </p:txBody>
      </p:sp>
      <p:sp>
        <p:nvSpPr>
          <p:cNvPr id="226" name="Shape 226"/>
          <p:cNvSpPr txBox="1"/>
          <p:nvPr/>
        </p:nvSpPr>
        <p:spPr>
          <a:xfrm>
            <a:off x="311699" y="4142725"/>
            <a:ext cx="3891000" cy="4263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Violate the Open/Closed Principle !!!</a:t>
            </a:r>
          </a:p>
        </p:txBody>
      </p:sp>
      <p:sp>
        <p:nvSpPr>
          <p:cNvPr id="227" name="Shape 227"/>
          <p:cNvSpPr txBox="1"/>
          <p:nvPr/>
        </p:nvSpPr>
        <p:spPr>
          <a:xfrm>
            <a:off x="311699" y="647026"/>
            <a:ext cx="6340800" cy="426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2A2E33"/>
                </a:solidFill>
                <a:latin typeface="Open Sans"/>
                <a:ea typeface="Open Sans"/>
                <a:cs typeface="Open Sans"/>
                <a:sym typeface="Open Sans"/>
              </a:rPr>
              <a:t>  </a:t>
            </a:r>
            <a:r>
              <a:rPr lang="en" sz="1200" dirty="0">
                <a:latin typeface="Open Sans"/>
                <a:ea typeface="Open Sans"/>
                <a:cs typeface="Open Sans"/>
                <a:sym typeface="Open Sans"/>
              </a:rPr>
              <a:t>(from:  https://</a:t>
            </a:r>
            <a:r>
              <a:rPr lang="en" sz="1200" dirty="0" err="1">
                <a:latin typeface="Open Sans"/>
                <a:ea typeface="Open Sans"/>
                <a:cs typeface="Open Sans"/>
                <a:sym typeface="Open Sans"/>
              </a:rPr>
              <a:t>groups.google.com</a:t>
            </a:r>
            <a:r>
              <a:rPr lang="en" sz="1200" dirty="0">
                <a:latin typeface="Open Sans"/>
                <a:ea typeface="Open Sans"/>
                <a:cs typeface="Open Sans"/>
                <a:sym typeface="Open Sans"/>
              </a:rPr>
              <a:t>/forum/#!topic/</a:t>
            </a:r>
            <a:r>
              <a:rPr lang="en" sz="1200" dirty="0" err="1">
                <a:latin typeface="Open Sans"/>
                <a:ea typeface="Open Sans"/>
                <a:cs typeface="Open Sans"/>
                <a:sym typeface="Open Sans"/>
              </a:rPr>
              <a:t>simianarmy</a:t>
            </a:r>
            <a:r>
              <a:rPr lang="en" sz="1200" dirty="0">
                <a:latin typeface="Open Sans"/>
                <a:ea typeface="Open Sans"/>
                <a:cs typeface="Open Sans"/>
                <a:sym typeface="Open Sans"/>
              </a:rPr>
              <a:t>-users/4l1veoxU3NE)</a:t>
            </a:r>
          </a:p>
        </p:txBody>
      </p:sp>
      <p:pic>
        <p:nvPicPr>
          <p:cNvPr id="228" name="Shape 228"/>
          <p:cNvPicPr preferRelativeResize="0"/>
          <p:nvPr/>
        </p:nvPicPr>
        <p:blipFill>
          <a:blip r:embed="rId3">
            <a:alphaModFix/>
          </a:blip>
          <a:stretch>
            <a:fillRect/>
          </a:stretch>
        </p:blipFill>
        <p:spPr>
          <a:xfrm>
            <a:off x="4202699" y="2561726"/>
            <a:ext cx="4157373" cy="2251573"/>
          </a:xfrm>
          <a:prstGeom prst="rect">
            <a:avLst/>
          </a:prstGeom>
          <a:noFill/>
          <a:ln>
            <a:noFill/>
          </a:ln>
        </p:spPr>
      </p:pic>
      <p:sp>
        <p:nvSpPr>
          <p:cNvPr id="8" name="Title 1"/>
          <p:cNvSpPr txBox="1">
            <a:spLocks/>
          </p:cNvSpPr>
          <p:nvPr/>
        </p:nvSpPr>
        <p:spPr>
          <a:xfrm>
            <a:off x="311699" y="105099"/>
            <a:ext cx="8520600" cy="7146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Problem-2: How to replace Auto Scaling Groups</a:t>
            </a:r>
            <a:endParaRPr lang="en-US"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52</a:t>
            </a:fld>
            <a:endParaRPr lang="en" sz="1000" dirty="0"/>
          </a:p>
        </p:txBody>
      </p:sp>
    </p:spTree>
    <p:extLst>
      <p:ext uri="{BB962C8B-B14F-4D97-AF65-F5344CB8AC3E}">
        <p14:creationId xmlns:p14="http://schemas.microsoft.com/office/powerpoint/2010/main" val="4570562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Janitor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53</a:t>
            </a:fld>
            <a:endParaRPr lang="en" sz="1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2725663" y="1646916"/>
            <a:ext cx="3743374" cy="3213100"/>
          </a:xfrm>
          <a:prstGeom prst="rect">
            <a:avLst/>
          </a:prstGeom>
        </p:spPr>
      </p:pic>
    </p:spTree>
    <p:extLst>
      <p:ext uri="{BB962C8B-B14F-4D97-AF65-F5344CB8AC3E}">
        <p14:creationId xmlns:p14="http://schemas.microsoft.com/office/powerpoint/2010/main" val="6009563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smtClean="0"/>
              <a:t>What does Janitor </a:t>
            </a:r>
            <a:r>
              <a:rPr lang="en-US" dirty="0" smtClean="0"/>
              <a:t>Monkey Do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54</a:t>
            </a:fld>
            <a:endParaRPr lang="en" sz="1000" dirty="0"/>
          </a:p>
        </p:txBody>
      </p:sp>
      <p:sp>
        <p:nvSpPr>
          <p:cNvPr id="7" name="Shape 73"/>
          <p:cNvSpPr txBox="1">
            <a:spLocks noGrp="1"/>
          </p:cNvSpPr>
          <p:nvPr>
            <p:ph type="body" idx="1"/>
          </p:nvPr>
        </p:nvSpPr>
        <p:spPr>
          <a:xfrm>
            <a:off x="311699" y="756472"/>
            <a:ext cx="7552141" cy="4103544"/>
          </a:xfrm>
          <a:prstGeom prst="rect">
            <a:avLst/>
          </a:prstGeom>
        </p:spPr>
        <p:txBody>
          <a:bodyPr lIns="91425" tIns="91425" rIns="91425" bIns="91425" anchor="t" anchorCtr="0">
            <a:noAutofit/>
          </a:bodyPr>
          <a:lstStyle/>
          <a:p>
            <a:pPr marL="342900" lvl="0" indent="-342900">
              <a:lnSpc>
                <a:spcPct val="100000"/>
              </a:lnSpc>
              <a:buFont typeface="Arial" panose="020B0604020202020204" pitchFamily="34" charset="0"/>
              <a:buChar char="•"/>
            </a:pPr>
            <a:r>
              <a:rPr lang="en-US" altLang="zh-TW" sz="2000" dirty="0" smtClean="0">
                <a:solidFill>
                  <a:srgbClr val="000000"/>
                </a:solidFill>
                <a:latin typeface="Calibri" charset="0"/>
                <a:ea typeface="Calibri" charset="0"/>
                <a:cs typeface="Calibri" charset="0"/>
              </a:rPr>
              <a:t>Automatically cleans up the resources that are no longer </a:t>
            </a:r>
            <a:r>
              <a:rPr lang="en-US" altLang="zh-TW" sz="2000" dirty="0" smtClean="0">
                <a:solidFill>
                  <a:srgbClr val="000000"/>
                </a:solidFill>
                <a:latin typeface="Calibri" charset="0"/>
                <a:ea typeface="Calibri" charset="0"/>
                <a:cs typeface="Calibri" charset="0"/>
              </a:rPr>
              <a:t>needed.</a:t>
            </a:r>
            <a:endParaRPr lang="en-US" altLang="zh-TW" sz="2000" dirty="0" smtClean="0">
              <a:solidFill>
                <a:srgbClr val="000000"/>
              </a:solidFill>
              <a:latin typeface="Calibri" charset="0"/>
              <a:ea typeface="Calibri" charset="0"/>
              <a:cs typeface="Calibri" charset="0"/>
            </a:endParaRPr>
          </a:p>
          <a:p>
            <a:pPr marL="342900" lvl="0" indent="-342900">
              <a:lnSpc>
                <a:spcPct val="100000"/>
              </a:lnSpc>
              <a:buFont typeface="Arial" panose="020B0604020202020204" pitchFamily="34" charset="0"/>
              <a:buChar char="•"/>
            </a:pPr>
            <a:endParaRPr lang="en-US" sz="2000"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Mark the resources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Notify the owners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Cleanup the resources</a:t>
            </a:r>
          </a:p>
          <a:p>
            <a:pPr marL="285750" lvl="0" indent="-285750">
              <a:lnSpc>
                <a:spcPct val="100000"/>
              </a:lnSpc>
              <a:buFont typeface="Arial" charset="0"/>
              <a:buChar char="•"/>
            </a:pPr>
            <a:endParaRPr lang="en" sz="20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204707"/>
            <a:ext cx="3463206" cy="3272302"/>
          </a:xfrm>
          <a:prstGeom prst="rect">
            <a:avLst/>
          </a:prstGeom>
        </p:spPr>
      </p:pic>
    </p:spTree>
    <p:extLst>
      <p:ext uri="{BB962C8B-B14F-4D97-AF65-F5344CB8AC3E}">
        <p14:creationId xmlns:p14="http://schemas.microsoft.com/office/powerpoint/2010/main" val="319033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Hierarchy</a:t>
            </a:r>
            <a:endParaRPr lang="zh-TW" alt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55</a:t>
            </a:fld>
            <a:endParaRPr lang="en" sz="1000" dirty="0"/>
          </a:p>
        </p:txBody>
      </p:sp>
      <p:graphicFrame>
        <p:nvGraphicFramePr>
          <p:cNvPr id="9" name="Diagram 8"/>
          <p:cNvGraphicFramePr/>
          <p:nvPr>
            <p:extLst/>
          </p:nvPr>
        </p:nvGraphicFramePr>
        <p:xfrm>
          <a:off x="2189018" y="1177058"/>
          <a:ext cx="5140036" cy="34266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64382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Janitor Monkey</a:t>
            </a:r>
            <a:endParaRPr lang="zh-TW" altLang="en-US" dirty="0"/>
          </a:p>
        </p:txBody>
      </p:sp>
      <p:sp>
        <p:nvSpPr>
          <p:cNvPr id="3" name="Text Placeholder 2"/>
          <p:cNvSpPr>
            <a:spLocks noGrp="1"/>
          </p:cNvSpPr>
          <p:nvPr>
            <p:ph type="body" idx="1"/>
          </p:nvPr>
        </p:nvSpPr>
        <p:spPr>
          <a:xfrm>
            <a:off x="311700" y="694825"/>
            <a:ext cx="8520600" cy="3302700"/>
          </a:xfrm>
        </p:spPr>
        <p:txBody>
          <a:bodyPr/>
          <a:lstStyle/>
          <a:p>
            <a:pPr marL="285750" indent="-285750">
              <a:buFont typeface="Arial" panose="020B0604020202020204" pitchFamily="34" charset="0"/>
              <a:buChar char="•"/>
            </a:pPr>
            <a:r>
              <a:rPr lang="en-US" altLang="zh-TW" sz="2000" dirty="0" smtClean="0">
                <a:solidFill>
                  <a:srgbClr val="000000"/>
                </a:solidFill>
                <a:latin typeface="Calibri" panose="020F0502020204030204" pitchFamily="34" charset="0"/>
                <a:cs typeface="Calibri" panose="020F0502020204030204" pitchFamily="34" charset="0"/>
              </a:rPr>
              <a:t>Opt in resources</a:t>
            </a:r>
          </a:p>
          <a:p>
            <a:pPr marL="285750" indent="-285750">
              <a:buFont typeface="Arial" panose="020B0604020202020204" pitchFamily="34" charset="0"/>
              <a:buChar char="•"/>
            </a:pPr>
            <a:r>
              <a:rPr lang="en-US" altLang="zh-TW" sz="2000" dirty="0" smtClean="0">
                <a:solidFill>
                  <a:srgbClr val="000000"/>
                </a:solidFill>
                <a:latin typeface="Calibri" panose="020F0502020204030204" pitchFamily="34" charset="0"/>
                <a:cs typeface="Calibri" panose="020F0502020204030204" pitchFamily="34" charset="0"/>
              </a:rPr>
              <a:t>Opt out resources</a:t>
            </a:r>
            <a:endParaRPr lang="zh-TW" altLang="en-US" sz="2000" dirty="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56</a:t>
            </a:fld>
            <a:endParaRPr lang="en" sz="1000" dirty="0"/>
          </a:p>
        </p:txBody>
      </p:sp>
    </p:spTree>
    <p:extLst>
      <p:ext uri="{BB962C8B-B14F-4D97-AF65-F5344CB8AC3E}">
        <p14:creationId xmlns:p14="http://schemas.microsoft.com/office/powerpoint/2010/main" val="19794539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8130"/>
            <a:ext cx="8520600" cy="707400"/>
          </a:xfrm>
        </p:spPr>
        <p:txBody>
          <a:bodyPr/>
          <a:lstStyle/>
          <a:p>
            <a:r>
              <a:rPr lang="en-US" altLang="zh-TW" dirty="0" smtClean="0"/>
              <a:t>Mark a resource </a:t>
            </a:r>
            <a:endParaRPr lang="zh-TW" altLang="en-US" dirty="0"/>
          </a:p>
        </p:txBody>
      </p:sp>
      <p:sp>
        <p:nvSpPr>
          <p:cNvPr id="3" name="Text Placeholder 2"/>
          <p:cNvSpPr>
            <a:spLocks noGrp="1"/>
          </p:cNvSpPr>
          <p:nvPr>
            <p:ph type="body" idx="1"/>
          </p:nvPr>
        </p:nvSpPr>
        <p:spPr>
          <a:xfrm>
            <a:off x="311700" y="785520"/>
            <a:ext cx="8520600" cy="3302700"/>
          </a:xfrm>
        </p:spPr>
        <p:txBody>
          <a:bodyPr/>
          <a:lstStyle/>
          <a:p>
            <a:pPr marL="285750" indent="-285750">
              <a:buFont typeface="Arial" panose="020B0604020202020204" pitchFamily="34" charset="0"/>
              <a:buChar char="•"/>
            </a:pPr>
            <a:r>
              <a:rPr lang="en-US" altLang="zh-TW" sz="2000" dirty="0" err="1" smtClean="0">
                <a:solidFill>
                  <a:srgbClr val="000000"/>
                </a:solidFill>
                <a:latin typeface="Calibri" panose="020F0502020204030204" pitchFamily="34" charset="0"/>
                <a:cs typeface="Calibri" panose="020F0502020204030204" pitchFamily="34" charset="0"/>
              </a:rPr>
              <a:t>JanitorRuleEngine</a:t>
            </a:r>
            <a:endParaRPr lang="en-US" altLang="zh-TW" sz="2000" dirty="0" smtClean="0">
              <a:solidFill>
                <a:srgbClr val="000000"/>
              </a:solidFill>
              <a:latin typeface="Calibri" panose="020F0502020204030204" pitchFamily="34" charset="0"/>
              <a:cs typeface="Calibri" panose="020F0502020204030204" pitchFamily="34" charset="0"/>
            </a:endParaRPr>
          </a:p>
          <a:p>
            <a:endParaRPr lang="en-US" altLang="zh-TW" sz="2000"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sz="2000" dirty="0" smtClean="0">
                <a:solidFill>
                  <a:srgbClr val="000000"/>
                </a:solidFill>
                <a:latin typeface="Calibri" panose="020F0502020204030204" pitchFamily="34" charset="0"/>
                <a:cs typeface="Calibri" panose="020F0502020204030204" pitchFamily="34" charset="0"/>
              </a:rPr>
              <a:t>Rule</a:t>
            </a:r>
          </a:p>
          <a:p>
            <a:pPr marL="285750" indent="-285750">
              <a:buFont typeface="Arial" panose="020B0604020202020204" pitchFamily="34" charset="0"/>
              <a:buChar char="•"/>
            </a:pPr>
            <a:r>
              <a:rPr lang="en-US" altLang="zh-TW" sz="2000" dirty="0" smtClean="0">
                <a:solidFill>
                  <a:srgbClr val="000000"/>
                </a:solidFill>
                <a:latin typeface="Calibri" panose="020F0502020204030204" pitchFamily="34" charset="0"/>
                <a:cs typeface="Calibri" panose="020F0502020204030204" pitchFamily="34" charset="0"/>
              </a:rPr>
              <a:t>Exclusion </a:t>
            </a:r>
            <a:r>
              <a:rPr lang="en-US" altLang="zh-TW" sz="2000" dirty="0" smtClean="0">
                <a:solidFill>
                  <a:srgbClr val="000000"/>
                </a:solidFill>
                <a:latin typeface="Calibri" panose="020F0502020204030204" pitchFamily="34" charset="0"/>
                <a:cs typeface="Calibri" panose="020F0502020204030204" pitchFamily="34" charset="0"/>
              </a:rPr>
              <a:t>Rule</a:t>
            </a:r>
            <a:endParaRPr lang="en-US" altLang="zh-TW" sz="20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57</a:t>
            </a:fld>
            <a:endParaRPr lang="en" sz="1000" dirty="0"/>
          </a:p>
        </p:txBody>
      </p:sp>
    </p:spTree>
    <p:extLst>
      <p:ext uri="{BB962C8B-B14F-4D97-AF65-F5344CB8AC3E}">
        <p14:creationId xmlns:p14="http://schemas.microsoft.com/office/powerpoint/2010/main" val="18659527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8130"/>
            <a:ext cx="8520600" cy="707400"/>
          </a:xfrm>
        </p:spPr>
        <p:txBody>
          <a:bodyPr/>
          <a:lstStyle/>
          <a:p>
            <a:r>
              <a:rPr lang="en-US" altLang="zh-TW" dirty="0" smtClean="0"/>
              <a:t>Abstract Janitor</a:t>
            </a:r>
            <a:endParaRPr lang="zh-TW" altLang="en-US" dirty="0"/>
          </a:p>
        </p:txBody>
      </p:sp>
      <p:sp>
        <p:nvSpPr>
          <p:cNvPr id="3" name="Text Placeholder 2"/>
          <p:cNvSpPr>
            <a:spLocks noGrp="1"/>
          </p:cNvSpPr>
          <p:nvPr>
            <p:ph type="body" idx="1"/>
          </p:nvPr>
        </p:nvSpPr>
        <p:spPr>
          <a:xfrm>
            <a:off x="311700" y="865530"/>
            <a:ext cx="8520600" cy="3797686"/>
          </a:xfrm>
        </p:spPr>
        <p:txBody>
          <a:bodyPr/>
          <a:lstStyle/>
          <a:p>
            <a:pPr marL="285750" indent="-285750">
              <a:buFont typeface="Arial" panose="020B0604020202020204" pitchFamily="34" charset="0"/>
              <a:buChar char="•"/>
            </a:pPr>
            <a:r>
              <a:rPr lang="en-US" altLang="zh-TW" sz="2000" dirty="0" err="1" smtClean="0">
                <a:solidFill>
                  <a:srgbClr val="000000"/>
                </a:solidFill>
                <a:latin typeface="Calibri" panose="020F0502020204030204" pitchFamily="34" charset="0"/>
                <a:cs typeface="Calibri" panose="020F0502020204030204" pitchFamily="34" charset="0"/>
              </a:rPr>
              <a:t>markResources</a:t>
            </a:r>
            <a:r>
              <a:rPr lang="en-US" altLang="zh-TW" sz="2000" dirty="0" smtClean="0">
                <a:solidFill>
                  <a:srgbClr val="000000"/>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altLang="zh-TW" sz="2000" dirty="0" err="1">
                <a:solidFill>
                  <a:srgbClr val="000000"/>
                </a:solidFill>
                <a:latin typeface="Calibri" panose="020F0502020204030204" pitchFamily="34" charset="0"/>
                <a:cs typeface="Calibri" panose="020F0502020204030204" pitchFamily="34" charset="0"/>
              </a:rPr>
              <a:t>cleanupResources</a:t>
            </a:r>
            <a:r>
              <a:rPr lang="en-US" altLang="zh-TW" sz="2000" dirty="0" smtClean="0">
                <a:solidFill>
                  <a:srgbClr val="000000"/>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altLang="zh-TW" sz="2000"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sz="2000" dirty="0" err="1" smtClean="0">
                <a:solidFill>
                  <a:srgbClr val="000000"/>
                </a:solidFill>
                <a:latin typeface="Calibri" panose="020F0502020204030204" pitchFamily="34" charset="0"/>
                <a:cs typeface="Calibri" panose="020F0502020204030204" pitchFamily="34" charset="0"/>
              </a:rPr>
              <a:t>markedResources</a:t>
            </a:r>
            <a:r>
              <a:rPr lang="en-US" altLang="zh-TW" sz="2000" dirty="0" smtClean="0">
                <a:solidFill>
                  <a:srgbClr val="000000"/>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altLang="zh-TW" sz="2000" dirty="0" err="1" smtClean="0">
                <a:solidFill>
                  <a:srgbClr val="000000"/>
                </a:solidFill>
                <a:latin typeface="Calibri" panose="020F0502020204030204" pitchFamily="34" charset="0"/>
                <a:cs typeface="Calibri" panose="020F0502020204030204" pitchFamily="34" charset="0"/>
              </a:rPr>
              <a:t>unmarkedResources</a:t>
            </a:r>
            <a:r>
              <a:rPr lang="en-US" altLang="zh-TW" sz="2000" dirty="0" smtClean="0">
                <a:solidFill>
                  <a:srgbClr val="000000"/>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altLang="zh-TW" sz="2000" dirty="0" err="1">
                <a:solidFill>
                  <a:srgbClr val="000000"/>
                </a:solidFill>
                <a:latin typeface="Calibri" panose="020F0502020204030204" pitchFamily="34" charset="0"/>
                <a:cs typeface="Calibri" panose="020F0502020204030204" pitchFamily="34" charset="0"/>
              </a:rPr>
              <a:t>cleanedResources</a:t>
            </a:r>
            <a:r>
              <a:rPr lang="en-US" altLang="zh-TW" sz="2000" dirty="0">
                <a:solidFill>
                  <a:srgbClr val="000000"/>
                </a:solidFill>
                <a:latin typeface="Calibri" panose="020F0502020204030204" pitchFamily="34" charset="0"/>
                <a:cs typeface="Calibri" panose="020F0502020204030204" pitchFamily="34" charset="0"/>
              </a:rPr>
              <a:t> </a:t>
            </a:r>
            <a:endParaRPr lang="en-US" altLang="zh-TW" sz="2000"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sz="2000" dirty="0" err="1" smtClean="0">
                <a:solidFill>
                  <a:srgbClr val="000000"/>
                </a:solidFill>
                <a:latin typeface="Calibri" panose="020F0502020204030204" pitchFamily="34" charset="0"/>
                <a:cs typeface="Calibri" panose="020F0502020204030204" pitchFamily="34" charset="0"/>
              </a:rPr>
              <a:t>failToCleanResources</a:t>
            </a:r>
            <a:endParaRPr lang="en-US" altLang="zh-TW" sz="20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58</a:t>
            </a:fld>
            <a:endParaRPr lang="en" sz="1000" dirty="0"/>
          </a:p>
        </p:txBody>
      </p:sp>
    </p:spTree>
    <p:extLst>
      <p:ext uri="{BB962C8B-B14F-4D97-AF65-F5344CB8AC3E}">
        <p14:creationId xmlns:p14="http://schemas.microsoft.com/office/powerpoint/2010/main" val="13643401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8130"/>
            <a:ext cx="8520600" cy="707400"/>
          </a:xfrm>
        </p:spPr>
        <p:txBody>
          <a:bodyPr/>
          <a:lstStyle/>
          <a:p>
            <a:r>
              <a:rPr lang="en-US" altLang="zh-TW" dirty="0" smtClean="0"/>
              <a:t>Abstract Janitor – flexibility</a:t>
            </a:r>
            <a:endParaRPr lang="zh-TW" altLang="en-US" dirty="0"/>
          </a:p>
        </p:txBody>
      </p:sp>
      <p:sp>
        <p:nvSpPr>
          <p:cNvPr id="3" name="Text Placeholder 2"/>
          <p:cNvSpPr>
            <a:spLocks noGrp="1"/>
          </p:cNvSpPr>
          <p:nvPr>
            <p:ph type="body" idx="1"/>
          </p:nvPr>
        </p:nvSpPr>
        <p:spPr>
          <a:xfrm>
            <a:off x="311700" y="717777"/>
            <a:ext cx="8520600" cy="1651350"/>
          </a:xfrm>
        </p:spPr>
        <p:txBody>
          <a:bodyPr/>
          <a:lstStyle/>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Leashed: </a:t>
            </a:r>
            <a:r>
              <a:rPr lang="en-US" altLang="zh-TW" dirty="0" err="1" smtClean="0">
                <a:solidFill>
                  <a:srgbClr val="000000"/>
                </a:solidFill>
                <a:latin typeface="Calibri" panose="020F0502020204030204" pitchFamily="34" charset="0"/>
                <a:cs typeface="Calibri" panose="020F0502020204030204" pitchFamily="34" charset="0"/>
              </a:rPr>
              <a:t>boolean</a:t>
            </a: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dirty="0" err="1" smtClean="0">
                <a:solidFill>
                  <a:srgbClr val="000000"/>
                </a:solidFill>
                <a:latin typeface="Calibri" panose="020F0502020204030204" pitchFamily="34" charset="0"/>
                <a:cs typeface="Calibri" panose="020F0502020204030204" pitchFamily="34" charset="0"/>
              </a:rPr>
              <a:t>JanitorResourceTracker</a:t>
            </a: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59</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02" y="2037657"/>
            <a:ext cx="7500708" cy="2313798"/>
          </a:xfrm>
          <a:prstGeom prst="rect">
            <a:avLst/>
          </a:prstGeom>
        </p:spPr>
      </p:pic>
    </p:spTree>
    <p:extLst>
      <p:ext uri="{BB962C8B-B14F-4D97-AF65-F5344CB8AC3E}">
        <p14:creationId xmlns:p14="http://schemas.microsoft.com/office/powerpoint/2010/main" val="9030415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a:t>
            </a:fld>
            <a:endParaRPr lang="en" sz="1000" dirty="0"/>
          </a:p>
        </p:txBody>
      </p:sp>
      <p:graphicFrame>
        <p:nvGraphicFramePr>
          <p:cNvPr id="6" name="Table 5"/>
          <p:cNvGraphicFramePr>
            <a:graphicFrameLocks noGrp="1"/>
          </p:cNvGraphicFramePr>
          <p:nvPr>
            <p:extLst>
              <p:ext uri="{D42A27DB-BD31-4B8C-83A1-F6EECF244321}">
                <p14:modId xmlns:p14="http://schemas.microsoft.com/office/powerpoint/2010/main" val="2036121250"/>
              </p:ext>
            </p:extLst>
          </p:nvPr>
        </p:nvGraphicFramePr>
        <p:xfrm>
          <a:off x="1900385" y="773406"/>
          <a:ext cx="4962870" cy="4086610"/>
        </p:xfrm>
        <a:graphic>
          <a:graphicData uri="http://schemas.openxmlformats.org/drawingml/2006/table">
            <a:tbl>
              <a:tblPr firstRow="1" firstCol="1" bandRow="1"/>
              <a:tblGrid>
                <a:gridCol w="1649790"/>
                <a:gridCol w="3313080"/>
              </a:tblGrid>
              <a:tr h="246130">
                <a:tc>
                  <a:txBody>
                    <a:bodyPr/>
                    <a:lstStyle/>
                    <a:p>
                      <a:pPr marL="0" marR="0" algn="l"/>
                      <a:r>
                        <a:rPr lang="en-US" sz="1200" b="1" kern="100">
                          <a:solidFill>
                            <a:srgbClr val="000000"/>
                          </a:solidFill>
                          <a:effectLst/>
                          <a:latin typeface="Calibri" charset="0"/>
                          <a:ea typeface="ＭＳ ゴシック" charset="-128"/>
                        </a:rPr>
                        <a:t>Module</a:t>
                      </a:r>
                      <a:endParaRPr lang="en-US" sz="1200" kern="100">
                        <a:solidFill>
                          <a:srgbClr val="000000"/>
                        </a:solidFill>
                        <a:effectLst/>
                        <a:latin typeface="Calibri" charset="0"/>
                        <a:ea typeface="ＭＳ 明朝" charset="-128"/>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b="1" kern="100">
                          <a:solidFill>
                            <a:srgbClr val="000000"/>
                          </a:solidFill>
                          <a:effectLst/>
                          <a:latin typeface="Calibri" charset="0"/>
                          <a:ea typeface="標楷體" charset="0"/>
                          <a:cs typeface="Times New Roman" charset="0"/>
                        </a:rPr>
                        <a:t>Descriptions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Client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functionality/interface that allows the monkeys to interact with the cloud.</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Resource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the common properties of a resource and the methods to add and retrieve additional properties of one.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Chaos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functionality of creating different types of chaos on AWS, thus causing small disruptions and testing ability to withstand such unexpected events.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Janitor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functionalities of searching for unused resources, marking of them, and cleaning up.</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60200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Conformity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getting clusters, as well as applying a set of rules to perform conformity checks. A cluster is the basic unit of conformity check.</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32077">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Crawler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auto-scaling-groups from AWS</a:t>
                      </a:r>
                      <a:r>
                        <a:rPr lang="en-US" sz="1200" kern="100" dirty="0" smtClean="0">
                          <a:solidFill>
                            <a:srgbClr val="000000"/>
                          </a:solidFill>
                          <a:effectLst/>
                          <a:latin typeface="Calibri" charset="0"/>
                          <a:ea typeface="標楷體" charset="0"/>
                          <a:cs typeface="Times New Roman" charset="0"/>
                        </a:rPr>
                        <a:t>. Retrieves information</a:t>
                      </a:r>
                      <a:r>
                        <a:rPr lang="en-US" sz="1200" kern="100" baseline="0" dirty="0" smtClean="0">
                          <a:solidFill>
                            <a:srgbClr val="000000"/>
                          </a:solidFill>
                          <a:effectLst/>
                          <a:latin typeface="Calibri" charset="0"/>
                          <a:ea typeface="標楷體" charset="0"/>
                          <a:cs typeface="Times New Roman" charset="0"/>
                        </a:rPr>
                        <a:t> of such instances, for usages by Janitor Monkey.</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32077">
                <a:tc>
                  <a:txBody>
                    <a:bodyPr/>
                    <a:lstStyle/>
                    <a:p>
                      <a:pPr marL="0" marR="0" algn="l">
                        <a:spcBef>
                          <a:spcPts val="0"/>
                        </a:spcBef>
                        <a:spcAft>
                          <a:spcPts val="0"/>
                        </a:spcAft>
                      </a:pPr>
                      <a:r>
                        <a:rPr lang="en-US" sz="1200" b="1" kern="100" dirty="0" smtClean="0">
                          <a:solidFill>
                            <a:srgbClr val="000000"/>
                          </a:solidFill>
                          <a:effectLst/>
                          <a:latin typeface="Calibri" charset="0"/>
                          <a:ea typeface="標楷體" charset="0"/>
                          <a:cs typeface="Times New Roman" charset="0"/>
                        </a:rPr>
                        <a:t>Utilities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a:t>
                      </a:r>
                      <a:r>
                        <a:rPr lang="en-US" sz="1200" kern="100" dirty="0" smtClean="0">
                          <a:solidFill>
                            <a:srgbClr val="000000"/>
                          </a:solidFill>
                          <a:effectLst/>
                          <a:latin typeface="Calibri" charset="0"/>
                          <a:ea typeface="標楷體" charset="0"/>
                          <a:cs typeface="Times New Roman" charset="0"/>
                        </a:rPr>
                        <a:t>scheduling monkeys deployment</a:t>
                      </a:r>
                      <a:r>
                        <a:rPr lang="en-US" sz="1200" kern="100" baseline="0" dirty="0" smtClean="0">
                          <a:solidFill>
                            <a:srgbClr val="000000"/>
                          </a:solidFill>
                          <a:effectLst/>
                          <a:latin typeface="Calibri" charset="0"/>
                          <a:ea typeface="標楷體" charset="0"/>
                          <a:cs typeface="Times New Roman" charset="0"/>
                        </a:rPr>
                        <a:t>, recording and finding events in data storage as well as notifying admins via email.</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bl>
          </a:graphicData>
        </a:graphic>
      </p:graphicFrame>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Architecture Expression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29232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58130"/>
            <a:ext cx="8520600" cy="707400"/>
          </a:xfrm>
        </p:spPr>
        <p:txBody>
          <a:bodyPr/>
          <a:lstStyle/>
          <a:p>
            <a:r>
              <a:rPr lang="en-US" altLang="zh-TW" dirty="0" smtClean="0"/>
              <a:t>Abstract Janitor – abstract operation</a:t>
            </a:r>
            <a:endParaRPr lang="zh-TW" altLang="en-US" dirty="0"/>
          </a:p>
        </p:txBody>
      </p:sp>
      <p:sp>
        <p:nvSpPr>
          <p:cNvPr id="3" name="Text Placeholder 2"/>
          <p:cNvSpPr>
            <a:spLocks noGrp="1"/>
          </p:cNvSpPr>
          <p:nvPr>
            <p:ph type="body" idx="1"/>
          </p:nvPr>
        </p:nvSpPr>
        <p:spPr>
          <a:xfrm>
            <a:off x="311700" y="865530"/>
            <a:ext cx="8520600" cy="3302700"/>
          </a:xfrm>
        </p:spPr>
        <p:txBody>
          <a:bodyPr/>
          <a:lstStyle/>
          <a:p>
            <a:pPr marL="285750" indent="-285750">
              <a:buFont typeface="Arial" panose="020B0604020202020204" pitchFamily="34" charset="0"/>
              <a:buChar char="•"/>
            </a:pPr>
            <a:r>
              <a:rPr lang="en-US" altLang="zh-TW" i="1" dirty="0" err="1">
                <a:solidFill>
                  <a:srgbClr val="000000"/>
                </a:solidFill>
                <a:latin typeface="Calibri" panose="020F0502020204030204" pitchFamily="34" charset="0"/>
                <a:cs typeface="Calibri" panose="020F0502020204030204" pitchFamily="34" charset="0"/>
              </a:rPr>
              <a:t>postMark</a:t>
            </a:r>
            <a:r>
              <a:rPr lang="en-US" altLang="zh-TW" dirty="0" smtClean="0">
                <a:solidFill>
                  <a:srgbClr val="000000"/>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altLang="zh-TW" i="1" dirty="0">
                <a:solidFill>
                  <a:srgbClr val="000000"/>
                </a:solidFill>
                <a:latin typeface="Calibri" panose="020F0502020204030204" pitchFamily="34" charset="0"/>
                <a:cs typeface="Calibri" panose="020F0502020204030204" pitchFamily="34" charset="0"/>
              </a:rPr>
              <a:t>cleanup</a:t>
            </a:r>
            <a:r>
              <a:rPr lang="en-US" altLang="zh-TW" dirty="0" smtClean="0">
                <a:solidFill>
                  <a:srgbClr val="000000"/>
                </a:solidFill>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altLang="zh-TW" i="1" dirty="0" err="1" smtClean="0">
                <a:solidFill>
                  <a:srgbClr val="000000"/>
                </a:solidFill>
                <a:latin typeface="Calibri" panose="020F0502020204030204" pitchFamily="34" charset="0"/>
                <a:cs typeface="Calibri" panose="020F0502020204030204" pitchFamily="34" charset="0"/>
              </a:rPr>
              <a:t>postCleanup</a:t>
            </a:r>
            <a:r>
              <a:rPr lang="en-US" altLang="zh-TW" i="1" dirty="0" smtClean="0">
                <a:solidFill>
                  <a:srgbClr val="000000"/>
                </a:solidFill>
                <a:latin typeface="Calibri" panose="020F0502020204030204" pitchFamily="34" charset="0"/>
                <a:cs typeface="Calibri" panose="020F0502020204030204" pitchFamily="34" charset="0"/>
              </a:rPr>
              <a:t>()</a:t>
            </a: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60</a:t>
            </a:fld>
            <a:endParaRPr lang="en" sz="1000" dirty="0"/>
          </a:p>
        </p:txBody>
      </p:sp>
    </p:spTree>
    <p:extLst>
      <p:ext uri="{BB962C8B-B14F-4D97-AF65-F5344CB8AC3E}">
        <p14:creationId xmlns:p14="http://schemas.microsoft.com/office/powerpoint/2010/main" val="1864282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Class Diagram</a:t>
            </a:r>
            <a:endParaRPr lang="zh-TW" alt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61</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50" y="821700"/>
            <a:ext cx="7449671" cy="4040354"/>
          </a:xfrm>
          <a:prstGeom prst="rect">
            <a:avLst/>
          </a:prstGeom>
        </p:spPr>
      </p:pic>
    </p:spTree>
    <p:extLst>
      <p:ext uri="{BB962C8B-B14F-4D97-AF65-F5344CB8AC3E}">
        <p14:creationId xmlns:p14="http://schemas.microsoft.com/office/powerpoint/2010/main" val="8555692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Client</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62</a:t>
            </a:fld>
            <a:endParaRPr lang="en" sz="1000" dirty="0"/>
          </a:p>
        </p:txBody>
      </p:sp>
    </p:spTree>
    <p:extLst>
      <p:ext uri="{BB962C8B-B14F-4D97-AF65-F5344CB8AC3E}">
        <p14:creationId xmlns:p14="http://schemas.microsoft.com/office/powerpoint/2010/main" val="9472954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1</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1900" dirty="0">
                <a:solidFill>
                  <a:srgbClr val="000000"/>
                </a:solidFill>
                <a:latin typeface="Arial Hebrew Scholar" charset="-79"/>
                <a:ea typeface="Arial Hebrew Scholar" charset="-79"/>
                <a:cs typeface="Arial Hebrew Scholar" charset="-79"/>
              </a:rPr>
              <a:t>For those who need to interact with </a:t>
            </a:r>
            <a:r>
              <a:rPr lang="en-US" sz="1900" b="1" dirty="0" smtClean="0">
                <a:solidFill>
                  <a:srgbClr val="000000"/>
                </a:solidFill>
                <a:latin typeface="Arial Hebrew Scholar" charset="-79"/>
                <a:ea typeface="Arial Hebrew Scholar" charset="-79"/>
                <a:cs typeface="Arial Hebrew Scholar" charset="-79"/>
              </a:rPr>
              <a:t>AWS </a:t>
            </a:r>
            <a:r>
              <a:rPr lang="en" sz="1900" b="1" dirty="0" smtClean="0">
                <a:solidFill>
                  <a:srgbClr val="000000"/>
                </a:solidFill>
                <a:latin typeface="Arial Hebrew Scholar" charset="-79"/>
                <a:ea typeface="Arial Hebrew Scholar" charset="-79"/>
                <a:cs typeface="Arial Hebrew Scholar" charset="-79"/>
              </a:rPr>
              <a:t>cloud</a:t>
            </a:r>
            <a:r>
              <a:rPr lang="en" sz="19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 Provides the </a:t>
            </a:r>
            <a:r>
              <a:rPr lang="en" sz="1800" b="1" dirty="0">
                <a:solidFill>
                  <a:srgbClr val="000000"/>
                </a:solidFill>
                <a:latin typeface="Arial Hebrew Scholar" charset="-79"/>
                <a:ea typeface="Arial Hebrew Scholar" charset="-79"/>
                <a:cs typeface="Arial Hebrew Scholar" charset="-79"/>
              </a:rPr>
              <a:t>interface </a:t>
            </a:r>
            <a:r>
              <a:rPr lang="en" sz="1800" dirty="0">
                <a:solidFill>
                  <a:srgbClr val="000000"/>
                </a:solidFill>
                <a:latin typeface="Arial Hebrew Scholar" charset="-79"/>
                <a:ea typeface="Arial Hebrew Scholar" charset="-79"/>
                <a:cs typeface="Arial Hebrew Scholar" charset="-79"/>
              </a:rPr>
              <a:t>for the monkeys.(To terminate the instances, delete ASGs, open an </a:t>
            </a:r>
            <a:r>
              <a:rPr lang="en" sz="1800" dirty="0" err="1">
                <a:solidFill>
                  <a:srgbClr val="000000"/>
                </a:solidFill>
                <a:latin typeface="Arial Hebrew Scholar" charset="-79"/>
                <a:ea typeface="Arial Hebrew Scholar" charset="-79"/>
                <a:cs typeface="Arial Hebrew Scholar" charset="-79"/>
              </a:rPr>
              <a:t>ssh</a:t>
            </a:r>
            <a:r>
              <a:rPr lang="en" sz="1800" dirty="0">
                <a:solidFill>
                  <a:srgbClr val="000000"/>
                </a:solidFill>
                <a:latin typeface="Arial Hebrew Scholar" charset="-79"/>
                <a:ea typeface="Arial Hebrew Scholar" charset="-79"/>
                <a:cs typeface="Arial Hebrew Scholar" charset="-79"/>
              </a:rPr>
              <a:t> connection etc.)</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 Implements </a:t>
            </a:r>
            <a:r>
              <a:rPr lang="en" sz="1800"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being a client interface for Simple Amazon </a:t>
            </a:r>
            <a:r>
              <a:rPr lang="en" sz="1800" b="1" dirty="0">
                <a:solidFill>
                  <a:srgbClr val="000000"/>
                </a:solidFill>
                <a:latin typeface="Arial Hebrew Scholar" charset="-79"/>
                <a:ea typeface="Arial Hebrew Scholar" charset="-79"/>
                <a:cs typeface="Arial Hebrew Scholar" charset="-79"/>
              </a:rPr>
              <a:t>EC2</a:t>
            </a:r>
            <a:r>
              <a:rPr lang="en" sz="1800" dirty="0">
                <a:solidFill>
                  <a:srgbClr val="000000"/>
                </a:solidFill>
                <a:latin typeface="Arial Hebrew Scholar" charset="-79"/>
                <a:ea typeface="Arial Hebrew Scholar" charset="-79"/>
                <a:cs typeface="Arial Hebrew Scholar" charset="-79"/>
              </a:rPr>
              <a:t> and Amazon </a:t>
            </a:r>
            <a:r>
              <a:rPr lang="en" sz="1800" b="1" dirty="0">
                <a:solidFill>
                  <a:srgbClr val="000000"/>
                </a:solidFill>
                <a:latin typeface="Arial Hebrew Scholar" charset="-79"/>
                <a:ea typeface="Arial Hebrew Scholar" charset="-79"/>
                <a:cs typeface="Arial Hebrew Scholar" charset="-79"/>
              </a:rPr>
              <a:t>ASG</a:t>
            </a:r>
            <a:r>
              <a:rPr lang="en" sz="18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VSphereClient</a:t>
            </a:r>
            <a:r>
              <a:rPr lang="en" sz="1800" dirty="0">
                <a:solidFill>
                  <a:srgbClr val="000000"/>
                </a:solidFill>
                <a:latin typeface="Arial Hebrew Scholar" charset="-79"/>
                <a:ea typeface="Arial Hebrew Scholar" charset="-79"/>
                <a:cs typeface="Arial Hebrew Scholar" charset="-79"/>
              </a:rPr>
              <a:t> : Extends </a:t>
            </a:r>
            <a:r>
              <a:rPr lang="en" sz="1800" i="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Terminate the VMs with the configured </a:t>
            </a:r>
            <a:r>
              <a:rPr lang="en" sz="1800" i="1" dirty="0" err="1">
                <a:solidFill>
                  <a:srgbClr val="000000"/>
                </a:solidFill>
                <a:latin typeface="Arial Hebrew Scholar" charset="-79"/>
                <a:ea typeface="Arial Hebrew Scholar" charset="-79"/>
                <a:cs typeface="Arial Hebrew Scholar" charset="-79"/>
              </a:rPr>
              <a:t>TerminationStrategy</a:t>
            </a:r>
            <a:endParaRPr lang="en" sz="1800" i="1"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63</a:t>
            </a:fld>
            <a:endParaRPr lang="en" sz="1000" dirty="0"/>
          </a:p>
        </p:txBody>
      </p:sp>
    </p:spTree>
    <p:extLst>
      <p:ext uri="{BB962C8B-B14F-4D97-AF65-F5344CB8AC3E}">
        <p14:creationId xmlns:p14="http://schemas.microsoft.com/office/powerpoint/2010/main" val="1509293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2</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 to talk to </a:t>
            </a:r>
            <a:r>
              <a:rPr lang="en" sz="2000" i="1" dirty="0">
                <a:solidFill>
                  <a:srgbClr val="000000"/>
                </a:solidFill>
                <a:latin typeface="Arial Hebrew Scholar" charset="-79"/>
                <a:ea typeface="Arial Hebrew Scholar" charset="-79"/>
                <a:cs typeface="Arial Hebrew Scholar" charset="-79"/>
              </a:rPr>
              <a:t>RESTful web services</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MonkeyRestClient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A REST client which can get response in </a:t>
            </a:r>
            <a:r>
              <a:rPr lang="en" sz="2000" i="1" dirty="0">
                <a:solidFill>
                  <a:srgbClr val="000000"/>
                </a:solidFill>
                <a:latin typeface="Arial Hebrew Scholar" charset="-79"/>
                <a:ea typeface="Arial Hebrew Scholar" charset="-79"/>
                <a:cs typeface="Arial Hebrew Scholar" charset="-79"/>
              </a:rPr>
              <a:t>JSON </a:t>
            </a:r>
            <a:r>
              <a:rPr lang="en" sz="2000" dirty="0">
                <a:solidFill>
                  <a:srgbClr val="000000"/>
                </a:solidFill>
                <a:latin typeface="Arial Hebrew Scholar" charset="-79"/>
                <a:ea typeface="Arial Hebrew Scholar" charset="-79"/>
                <a:cs typeface="Arial Hebrew Scholar" charset="-79"/>
              </a:rPr>
              <a:t>and get the base </a:t>
            </a:r>
            <a:r>
              <a:rPr lang="en" sz="2000" dirty="0" err="1">
                <a:solidFill>
                  <a:srgbClr val="000000"/>
                </a:solidFill>
                <a:latin typeface="Arial Hebrew Scholar" charset="-79"/>
                <a:ea typeface="Arial Hebrew Scholar" charset="-79"/>
                <a:cs typeface="Arial Hebrew Scholar" charset="-79"/>
              </a:rPr>
              <a:t>url</a:t>
            </a:r>
            <a:r>
              <a:rPr lang="en" sz="2000" dirty="0">
                <a:solidFill>
                  <a:srgbClr val="000000"/>
                </a:solidFill>
                <a:latin typeface="Arial Hebrew Scholar" charset="-79"/>
                <a:ea typeface="Arial Hebrew Scholar" charset="-79"/>
                <a:cs typeface="Arial Hebrew Scholar" charset="-79"/>
              </a:rPr>
              <a:t> of the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EddaClient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Extends </a:t>
            </a:r>
            <a:r>
              <a:rPr lang="en" sz="2000" dirty="0" err="1">
                <a:solidFill>
                  <a:srgbClr val="000000"/>
                </a:solidFill>
                <a:latin typeface="Arial Hebrew Scholar" charset="-79"/>
                <a:ea typeface="Arial Hebrew Scholar" charset="-79"/>
                <a:cs typeface="Arial Hebrew Scholar" charset="-79"/>
              </a:rPr>
              <a:t>MonkeyRestClient</a:t>
            </a:r>
            <a:r>
              <a:rPr lang="en" sz="2000" dirty="0">
                <a:solidFill>
                  <a:srgbClr val="000000"/>
                </a:solidFill>
                <a:latin typeface="Arial Hebrew Scholar" charset="-79"/>
                <a:ea typeface="Arial Hebrew Scholar" charset="-79"/>
                <a:cs typeface="Arial Hebrew Scholar" charset="-79"/>
              </a:rPr>
              <a:t>, accessing </a:t>
            </a:r>
            <a:r>
              <a:rPr lang="en" sz="2000" i="1" dirty="0">
                <a:solidFill>
                  <a:srgbClr val="000000"/>
                </a:solidFill>
                <a:latin typeface="Arial Hebrew Scholar" charset="-79"/>
                <a:ea typeface="Arial Hebrew Scholar" charset="-79"/>
                <a:cs typeface="Arial Hebrew Scholar" charset="-79"/>
              </a:rPr>
              <a:t>Edda</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to get the history of a cloud resource.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64</a:t>
            </a:fld>
            <a:endParaRPr lang="en" sz="1000" dirty="0"/>
          </a:p>
        </p:txBody>
      </p:sp>
    </p:spTree>
    <p:extLst>
      <p:ext uri="{BB962C8B-B14F-4D97-AF65-F5344CB8AC3E}">
        <p14:creationId xmlns:p14="http://schemas.microsoft.com/office/powerpoint/2010/main" val="8997348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3</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wants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ConformityEurekaClient</a:t>
            </a:r>
            <a:r>
              <a:rPr lang="en" sz="2000" dirty="0">
                <a:solidFill>
                  <a:srgbClr val="000000"/>
                </a:solidFill>
                <a:latin typeface="Arial Hebrew Scholar" charset="-79"/>
                <a:ea typeface="Arial Hebrew Scholar" charset="-79"/>
                <a:cs typeface="Arial Hebrew Scholar" charset="-79"/>
              </a:rPr>
              <a:t> : Provides an interface to get the status of instances for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BasicConformityEurekaClient</a:t>
            </a:r>
            <a:r>
              <a:rPr lang="en" sz="2000" dirty="0">
                <a:solidFill>
                  <a:srgbClr val="000000"/>
                </a:solidFill>
                <a:latin typeface="Arial Hebrew Scholar" charset="-79"/>
                <a:ea typeface="Arial Hebrew Scholar" charset="-79"/>
                <a:cs typeface="Arial Hebrew Scholar" charset="-79"/>
              </a:rPr>
              <a:t> : Implements a client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for getting instance information used by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65</a:t>
            </a:fld>
            <a:endParaRPr lang="en" sz="1000" dirty="0"/>
          </a:p>
        </p:txBody>
      </p:sp>
    </p:spTree>
    <p:extLst>
      <p:ext uri="{BB962C8B-B14F-4D97-AF65-F5344CB8AC3E}">
        <p14:creationId xmlns:p14="http://schemas.microsoft.com/office/powerpoint/2010/main" val="803872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Shape 90" descr="Client.png"/>
          <p:cNvPicPr preferRelativeResize="0"/>
          <p:nvPr/>
        </p:nvPicPr>
        <p:blipFill>
          <a:blip r:embed="rId3">
            <a:alphaModFix/>
          </a:blip>
          <a:stretch>
            <a:fillRect/>
          </a:stretch>
        </p:blipFill>
        <p:spPr>
          <a:xfrm>
            <a:off x="3150301" y="445012"/>
            <a:ext cx="3712025" cy="4106324"/>
          </a:xfrm>
          <a:prstGeom prst="rect">
            <a:avLst/>
          </a:prstGeom>
          <a:noFill/>
          <a:ln>
            <a:noFill/>
          </a:ln>
        </p:spPr>
      </p:pic>
      <p:sp>
        <p:nvSpPr>
          <p:cNvPr id="91" name="Shape 91"/>
          <p:cNvSpPr txBox="1"/>
          <p:nvPr/>
        </p:nvSpPr>
        <p:spPr>
          <a:xfrm>
            <a:off x="2177350" y="762000"/>
            <a:ext cx="1123200" cy="261000"/>
          </a:xfrm>
          <a:prstGeom prst="rect">
            <a:avLst/>
          </a:prstGeom>
          <a:noFill/>
          <a:ln>
            <a:noFill/>
          </a:ln>
        </p:spPr>
        <p:txBody>
          <a:bodyPr lIns="91425" tIns="91425" rIns="91425" bIns="91425" anchor="t" anchorCtr="0">
            <a:noAutofit/>
          </a:bodyPr>
          <a:lstStyle/>
          <a:p>
            <a:pPr lvl="0">
              <a:spcBef>
                <a:spcPts val="0"/>
              </a:spcBef>
              <a:buNone/>
            </a:pPr>
            <a:r>
              <a:rPr lang="en" sz="1300"/>
              <a:t>CloudClient</a:t>
            </a:r>
          </a:p>
        </p:txBody>
      </p:sp>
      <p:sp>
        <p:nvSpPr>
          <p:cNvPr id="92" name="Shape 92"/>
          <p:cNvSpPr txBox="1"/>
          <p:nvPr/>
        </p:nvSpPr>
        <p:spPr>
          <a:xfrm>
            <a:off x="2273300" y="26077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AWSClient</a:t>
            </a:r>
          </a:p>
        </p:txBody>
      </p:sp>
      <p:sp>
        <p:nvSpPr>
          <p:cNvPr id="93" name="Shape 93"/>
          <p:cNvSpPr txBox="1"/>
          <p:nvPr/>
        </p:nvSpPr>
        <p:spPr>
          <a:xfrm>
            <a:off x="2027775" y="4093650"/>
            <a:ext cx="1292400" cy="261000"/>
          </a:xfrm>
          <a:prstGeom prst="rect">
            <a:avLst/>
          </a:prstGeom>
          <a:noFill/>
          <a:ln>
            <a:noFill/>
          </a:ln>
        </p:spPr>
        <p:txBody>
          <a:bodyPr lIns="91425" tIns="91425" rIns="91425" bIns="91425" anchor="t" anchorCtr="0">
            <a:noAutofit/>
          </a:bodyPr>
          <a:lstStyle/>
          <a:p>
            <a:pPr lvl="0" rtl="0">
              <a:spcBef>
                <a:spcPts val="0"/>
              </a:spcBef>
              <a:buNone/>
            </a:pPr>
            <a:r>
              <a:rPr lang="en" sz="1300"/>
              <a:t>VSphereClient</a:t>
            </a:r>
          </a:p>
        </p:txBody>
      </p:sp>
      <p:sp>
        <p:nvSpPr>
          <p:cNvPr id="94" name="Shape 94"/>
          <p:cNvSpPr txBox="1"/>
          <p:nvPr/>
        </p:nvSpPr>
        <p:spPr>
          <a:xfrm>
            <a:off x="4694775" y="445025"/>
            <a:ext cx="1292400" cy="261000"/>
          </a:xfrm>
          <a:prstGeom prst="rect">
            <a:avLst/>
          </a:prstGeom>
          <a:noFill/>
          <a:ln>
            <a:noFill/>
          </a:ln>
        </p:spPr>
        <p:txBody>
          <a:bodyPr lIns="91425" tIns="91425" rIns="91425" bIns="91425" anchor="t" anchorCtr="0">
            <a:noAutofit/>
          </a:bodyPr>
          <a:lstStyle/>
          <a:p>
            <a:pPr lvl="0" rtl="0">
              <a:spcBef>
                <a:spcPts val="0"/>
              </a:spcBef>
              <a:buNone/>
            </a:pPr>
            <a:r>
              <a:rPr lang="en" sz="900"/>
              <a:t>MonkeyRestClient</a:t>
            </a:r>
          </a:p>
        </p:txBody>
      </p:sp>
      <p:sp>
        <p:nvSpPr>
          <p:cNvPr id="95" name="Shape 95"/>
          <p:cNvSpPr txBox="1"/>
          <p:nvPr/>
        </p:nvSpPr>
        <p:spPr>
          <a:xfrm>
            <a:off x="5806725" y="15776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EddaClient</a:t>
            </a:r>
          </a:p>
        </p:txBody>
      </p:sp>
      <p:sp>
        <p:nvSpPr>
          <p:cNvPr id="96" name="Shape 96"/>
          <p:cNvSpPr txBox="1"/>
          <p:nvPr/>
        </p:nvSpPr>
        <p:spPr>
          <a:xfrm>
            <a:off x="6777525" y="848075"/>
            <a:ext cx="1902300" cy="261000"/>
          </a:xfrm>
          <a:prstGeom prst="rect">
            <a:avLst/>
          </a:prstGeom>
          <a:noFill/>
          <a:ln>
            <a:noFill/>
          </a:ln>
        </p:spPr>
        <p:txBody>
          <a:bodyPr lIns="91425" tIns="91425" rIns="91425" bIns="91425" anchor="t" anchorCtr="0">
            <a:noAutofit/>
          </a:bodyPr>
          <a:lstStyle/>
          <a:p>
            <a:pPr lvl="0" rtl="0">
              <a:spcBef>
                <a:spcPts val="0"/>
              </a:spcBef>
              <a:buNone/>
            </a:pPr>
            <a:r>
              <a:rPr lang="en" sz="1200"/>
              <a:t>DataReadException</a:t>
            </a:r>
          </a:p>
        </p:txBody>
      </p:sp>
      <p:sp>
        <p:nvSpPr>
          <p:cNvPr id="97" name="Shape 97"/>
          <p:cNvSpPr txBox="1"/>
          <p:nvPr/>
        </p:nvSpPr>
        <p:spPr>
          <a:xfrm>
            <a:off x="5836375" y="2475075"/>
            <a:ext cx="1938900" cy="261000"/>
          </a:xfrm>
          <a:prstGeom prst="rect">
            <a:avLst/>
          </a:prstGeom>
          <a:noFill/>
          <a:ln>
            <a:noFill/>
          </a:ln>
        </p:spPr>
        <p:txBody>
          <a:bodyPr lIns="91425" tIns="91425" rIns="91425" bIns="91425" anchor="t" anchorCtr="0">
            <a:noAutofit/>
          </a:bodyPr>
          <a:lstStyle/>
          <a:p>
            <a:pPr lvl="0" rtl="0">
              <a:spcBef>
                <a:spcPts val="0"/>
              </a:spcBef>
              <a:buNone/>
            </a:pPr>
            <a:r>
              <a:rPr lang="en" sz="1300"/>
              <a:t>ConformityEurekaClient</a:t>
            </a:r>
          </a:p>
        </p:txBody>
      </p:sp>
      <p:sp>
        <p:nvSpPr>
          <p:cNvPr id="98" name="Shape 98"/>
          <p:cNvSpPr txBox="1"/>
          <p:nvPr/>
        </p:nvSpPr>
        <p:spPr>
          <a:xfrm>
            <a:off x="5939375" y="3275175"/>
            <a:ext cx="2372100" cy="261000"/>
          </a:xfrm>
          <a:prstGeom prst="rect">
            <a:avLst/>
          </a:prstGeom>
          <a:noFill/>
          <a:ln>
            <a:noFill/>
          </a:ln>
        </p:spPr>
        <p:txBody>
          <a:bodyPr lIns="91425" tIns="91425" rIns="91425" bIns="91425" anchor="t" anchorCtr="0">
            <a:noAutofit/>
          </a:bodyPr>
          <a:lstStyle/>
          <a:p>
            <a:pPr lvl="0" rtl="0">
              <a:spcBef>
                <a:spcPts val="0"/>
              </a:spcBef>
              <a:buNone/>
            </a:pPr>
            <a:r>
              <a:rPr lang="en" sz="1300"/>
              <a:t>BasicConformityEurekaClient</a:t>
            </a:r>
          </a:p>
        </p:txBody>
      </p:sp>
      <p:pic>
        <p:nvPicPr>
          <p:cNvPr id="99" name="Shape 99"/>
          <p:cNvPicPr preferRelativeResize="0"/>
          <p:nvPr/>
        </p:nvPicPr>
        <p:blipFill>
          <a:blip r:embed="rId4">
            <a:alphaModFix/>
          </a:blip>
          <a:stretch>
            <a:fillRect/>
          </a:stretch>
        </p:blipFill>
        <p:spPr>
          <a:xfrm>
            <a:off x="228600" y="2600225"/>
            <a:ext cx="1676400" cy="561975"/>
          </a:xfrm>
          <a:prstGeom prst="rect">
            <a:avLst/>
          </a:prstGeom>
          <a:noFill/>
          <a:ln>
            <a:noFill/>
          </a:ln>
        </p:spPr>
      </p:pic>
      <p:cxnSp>
        <p:nvCxnSpPr>
          <p:cNvPr id="100" name="Shape 100"/>
          <p:cNvCxnSpPr>
            <a:stCxn id="99" idx="3"/>
          </p:cNvCxnSpPr>
          <p:nvPr/>
        </p:nvCxnSpPr>
        <p:spPr>
          <a:xfrm>
            <a:off x="1905000" y="2881212"/>
            <a:ext cx="1239900" cy="12000"/>
          </a:xfrm>
          <a:prstGeom prst="straightConnector1">
            <a:avLst/>
          </a:prstGeom>
          <a:noFill/>
          <a:ln w="9525" cap="flat" cmpd="sng">
            <a:solidFill>
              <a:schemeClr val="dk2"/>
            </a:solidFill>
            <a:prstDash val="solid"/>
            <a:round/>
            <a:headEnd type="none" w="lg" len="lg"/>
            <a:tailEnd type="triangle" w="lg" len="lg"/>
          </a:ln>
        </p:spPr>
      </p:cxnSp>
      <p:cxnSp>
        <p:nvCxnSpPr>
          <p:cNvPr id="101" name="Shape 101"/>
          <p:cNvCxnSpPr>
            <a:stCxn id="99" idx="2"/>
          </p:cNvCxnSpPr>
          <p:nvPr/>
        </p:nvCxnSpPr>
        <p:spPr>
          <a:xfrm rot="-5400000" flipH="1">
            <a:off x="1464600" y="2764400"/>
            <a:ext cx="1310400" cy="2106000"/>
          </a:xfrm>
          <a:prstGeom prst="bentConnector2">
            <a:avLst/>
          </a:prstGeom>
          <a:noFill/>
          <a:ln w="9525" cap="flat" cmpd="sng">
            <a:solidFill>
              <a:schemeClr val="dk2"/>
            </a:solidFill>
            <a:prstDash val="solid"/>
            <a:round/>
            <a:headEnd type="none" w="lg" len="lg"/>
            <a:tailEnd type="none" w="lg" len="lg"/>
          </a:ln>
        </p:spPr>
      </p:cxnSp>
      <p:cxnSp>
        <p:nvCxnSpPr>
          <p:cNvPr id="102" name="Shape 102"/>
          <p:cNvCxnSpPr>
            <a:stCxn id="99" idx="0"/>
          </p:cNvCxnSpPr>
          <p:nvPr/>
        </p:nvCxnSpPr>
        <p:spPr>
          <a:xfrm rot="-5400000">
            <a:off x="2454900" y="316925"/>
            <a:ext cx="895200" cy="3671400"/>
          </a:xfrm>
          <a:prstGeom prst="bentConnector2">
            <a:avLst/>
          </a:prstGeom>
          <a:noFill/>
          <a:ln w="9525" cap="flat" cmpd="sng">
            <a:solidFill>
              <a:schemeClr val="dk2"/>
            </a:solidFill>
            <a:prstDash val="solid"/>
            <a:round/>
            <a:headEnd type="none" w="lg" len="lg"/>
            <a:tailEnd type="none" w="lg" len="lg"/>
          </a:ln>
        </p:spPr>
      </p:cxnSp>
      <p:cxnSp>
        <p:nvCxnSpPr>
          <p:cNvPr id="103" name="Shape 103"/>
          <p:cNvCxnSpPr>
            <a:stCxn id="99" idx="2"/>
          </p:cNvCxnSpPr>
          <p:nvPr/>
        </p:nvCxnSpPr>
        <p:spPr>
          <a:xfrm rot="-5400000" flipH="1">
            <a:off x="2890200" y="1338800"/>
            <a:ext cx="695400" cy="4342200"/>
          </a:xfrm>
          <a:prstGeom prst="bentConnector2">
            <a:avLst/>
          </a:prstGeom>
          <a:noFill/>
          <a:ln w="9525" cap="flat" cmpd="sng">
            <a:solidFill>
              <a:schemeClr val="dk2"/>
            </a:solidFill>
            <a:prstDash val="solid"/>
            <a:round/>
            <a:headEnd type="none" w="lg" len="lg"/>
            <a:tailEnd type="none" w="lg" len="lg"/>
          </a:ln>
        </p:spPr>
      </p:cxnSp>
      <p:cxnSp>
        <p:nvCxnSpPr>
          <p:cNvPr id="104" name="Shape 104"/>
          <p:cNvCxnSpPr/>
          <p:nvPr/>
        </p:nvCxnSpPr>
        <p:spPr>
          <a:xfrm rot="10800000">
            <a:off x="5353150" y="3689925"/>
            <a:ext cx="0" cy="167700"/>
          </a:xfrm>
          <a:prstGeom prst="straightConnector1">
            <a:avLst/>
          </a:prstGeom>
          <a:noFill/>
          <a:ln w="9525" cap="flat" cmpd="sng">
            <a:solidFill>
              <a:schemeClr val="dk2"/>
            </a:solidFill>
            <a:prstDash val="solid"/>
            <a:round/>
            <a:headEnd type="none" w="lg" len="lg"/>
            <a:tailEnd type="triangle" w="lg" len="lg"/>
          </a:ln>
        </p:spPr>
      </p:cxnSp>
      <p:sp>
        <p:nvSpPr>
          <p:cNvPr id="1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Structure</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66</a:t>
            </a:fld>
            <a:endParaRPr lang="en" sz="1000" dirty="0"/>
          </a:p>
        </p:txBody>
      </p:sp>
    </p:spTree>
    <p:extLst>
      <p:ext uri="{BB962C8B-B14F-4D97-AF65-F5344CB8AC3E}">
        <p14:creationId xmlns:p14="http://schemas.microsoft.com/office/powerpoint/2010/main" val="14735455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Multi-Thread </a:t>
            </a:r>
            <a:r>
              <a:rPr lang="mr-IN" sz="5200" dirty="0" smtClean="0"/>
              <a:t>–</a:t>
            </a:r>
            <a:r>
              <a:rPr lang="en-US" sz="5200" dirty="0" smtClean="0"/>
              <a:t/>
            </a:r>
            <a:br>
              <a:rPr lang="en-US" sz="5200" dirty="0" smtClean="0"/>
            </a:br>
            <a:r>
              <a:rPr lang="en-US" sz="4200" dirty="0" smtClean="0"/>
              <a:t>ways to synchronize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67</a:t>
            </a:fld>
            <a:endParaRPr lang="en" sz="1000" dirty="0"/>
          </a:p>
        </p:txBody>
      </p:sp>
    </p:spTree>
    <p:extLst>
      <p:ext uri="{BB962C8B-B14F-4D97-AF65-F5344CB8AC3E}">
        <p14:creationId xmlns:p14="http://schemas.microsoft.com/office/powerpoint/2010/main" val="10015119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68</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333397"/>
            <a:ext cx="4303844" cy="2326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954" y="1333397"/>
            <a:ext cx="4353203" cy="2326712"/>
          </a:xfrm>
          <a:prstGeom prst="rect">
            <a:avLst/>
          </a:prstGeom>
        </p:spPr>
      </p:pic>
      <p:sp>
        <p:nvSpPr>
          <p:cNvPr id="5" name="TextBox 4"/>
          <p:cNvSpPr txBox="1"/>
          <p:nvPr/>
        </p:nvSpPr>
        <p:spPr>
          <a:xfrm>
            <a:off x="311699" y="3660109"/>
            <a:ext cx="4027714"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719093" y="3660108"/>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AWSClient</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332296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69</a:t>
            </a:fld>
            <a:endParaRPr lang="en" sz="1000" dirty="0"/>
          </a:p>
        </p:txBody>
      </p:sp>
      <p:sp>
        <p:nvSpPr>
          <p:cNvPr id="5" name="TextBox 4"/>
          <p:cNvSpPr txBox="1"/>
          <p:nvPr/>
        </p:nvSpPr>
        <p:spPr>
          <a:xfrm>
            <a:off x="417787" y="2428587"/>
            <a:ext cx="3838528"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17787" y="4706127"/>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6" y="2736364"/>
            <a:ext cx="6411685" cy="1979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7" y="728096"/>
            <a:ext cx="6411685" cy="1711001"/>
          </a:xfrm>
          <a:prstGeom prst="rect">
            <a:avLst/>
          </a:prstGeom>
        </p:spPr>
      </p:pic>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LocalDbRecorder</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793796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504009" y="1799914"/>
            <a:ext cx="1384339" cy="488995"/>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0000"/>
                </a:solidFill>
              </a:rPr>
              <a:t>AWS</a:t>
            </a:r>
            <a:endParaRPr lang="en-US" sz="2200" b="1" dirty="0">
              <a:solidFill>
                <a:srgbClr val="000000"/>
              </a:solidFill>
            </a:endParaRPr>
          </a:p>
        </p:txBody>
      </p:sp>
      <p:cxnSp>
        <p:nvCxnSpPr>
          <p:cNvPr id="66" name="Elbow Connector 65"/>
          <p:cNvCxnSpPr/>
          <p:nvPr/>
        </p:nvCxnSpPr>
        <p:spPr>
          <a:xfrm rot="16200000" flipH="1">
            <a:off x="2435997" y="2040598"/>
            <a:ext cx="567261" cy="2"/>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2713481" y="2010989"/>
            <a:ext cx="1339545" cy="31324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7451" y="887490"/>
            <a:ext cx="1447800" cy="35360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Client Module</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74" name="Elbow Connector 73"/>
          <p:cNvCxnSpPr>
            <a:stCxn id="70" idx="3"/>
            <a:endCxn id="61" idx="0"/>
          </p:cNvCxnSpPr>
          <p:nvPr/>
        </p:nvCxnSpPr>
        <p:spPr>
          <a:xfrm>
            <a:off x="6965251" y="1064294"/>
            <a:ext cx="1230928" cy="73562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485837" y="2908730"/>
            <a:ext cx="1018172" cy="5050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600" b="1" kern="1200" dirty="0">
                <a:solidFill>
                  <a:prstClr val="black"/>
                </a:solidFill>
                <a:latin typeface="Calibri" panose="020F0502020204030204"/>
                <a:ea typeface="新細明體" charset="-120"/>
                <a:cs typeface=""/>
              </a:rPr>
              <a:t>Utility </a:t>
            </a:r>
            <a:r>
              <a:rPr lang="mr-IN" sz="1600" b="1" kern="1200" dirty="0" smtClean="0">
                <a:solidFill>
                  <a:prstClr val="black"/>
                </a:solidFill>
                <a:latin typeface="Calibri" panose="020F0502020204030204"/>
                <a:ea typeface="新細明體" charset="-120"/>
                <a:cs typeface=""/>
              </a:rPr>
              <a:t>–</a:t>
            </a:r>
            <a:r>
              <a:rPr lang="en-US" sz="1600" b="1" kern="1200" dirty="0">
                <a:solidFill>
                  <a:prstClr val="black"/>
                </a:solidFill>
                <a:latin typeface="Calibri" panose="020F0502020204030204"/>
                <a:ea typeface="新細明體" charset="-120"/>
                <a:cs typeface=""/>
              </a:rPr>
              <a:t/>
            </a:r>
            <a:br>
              <a:rPr lang="en-US" sz="1600" b="1" kern="1200" dirty="0">
                <a:solidFill>
                  <a:prstClr val="black"/>
                </a:solidFill>
                <a:latin typeface="Calibri" panose="020F0502020204030204"/>
                <a:ea typeface="新細明體" charset="-120"/>
                <a:cs typeface=""/>
              </a:rPr>
            </a:br>
            <a:r>
              <a:rPr lang="en-US" sz="1600" b="1" kern="1200" dirty="0" smtClean="0">
                <a:solidFill>
                  <a:prstClr val="black"/>
                </a:solidFill>
                <a:latin typeface="Calibri" panose="020F0502020204030204"/>
                <a:ea typeface="新細明體" charset="-120"/>
                <a:cs typeface=""/>
              </a:rPr>
              <a:t>Recorder</a:t>
            </a:r>
            <a:endParaRPr lang="en-US" sz="1600" b="1" kern="1200" dirty="0">
              <a:solidFill>
                <a:prstClr val="black"/>
              </a:solidFill>
              <a:latin typeface="Calibri" panose="020F0502020204030204"/>
              <a:ea typeface=""/>
              <a:cs typeface=""/>
            </a:endParaRPr>
          </a:p>
        </p:txBody>
      </p:sp>
      <p:sp>
        <p:nvSpPr>
          <p:cNvPr id="554" name="Rectangle 553"/>
          <p:cNvSpPr/>
          <p:nvPr/>
        </p:nvSpPr>
        <p:spPr>
          <a:xfrm>
            <a:off x="409198" y="935316"/>
            <a:ext cx="1444412" cy="47978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b="1" kern="1200" dirty="0" smtClean="0">
                <a:solidFill>
                  <a:prstClr val="black"/>
                </a:solidFill>
                <a:latin typeface="Calibri" panose="020F0502020204030204"/>
                <a:ea typeface="新細明體" charset="-120"/>
                <a:cs typeface=""/>
              </a:rPr>
              <a:t>Utility </a:t>
            </a:r>
            <a:r>
              <a:rPr lang="mr-IN" b="1" kern="1200" dirty="0" smtClean="0">
                <a:solidFill>
                  <a:prstClr val="black"/>
                </a:solidFill>
                <a:latin typeface="Calibri" panose="020F0502020204030204"/>
                <a:ea typeface="新細明體" charset="-120"/>
                <a:cs typeface=""/>
              </a:rPr>
              <a:t>–</a:t>
            </a:r>
            <a:r>
              <a:rPr lang="en-US" b="1" kern="1200" dirty="0" smtClean="0">
                <a:solidFill>
                  <a:prstClr val="black"/>
                </a:solidFill>
                <a:latin typeface="Calibri" panose="020F0502020204030204"/>
                <a:ea typeface="新細明體" charset="-120"/>
                <a:cs typeface=""/>
              </a:rPr>
              <a:t> </a:t>
            </a:r>
            <a:br>
              <a:rPr lang="en-US" b="1" kern="1200" dirty="0" smtClean="0">
                <a:solidFill>
                  <a:prstClr val="black"/>
                </a:solidFill>
                <a:latin typeface="Calibri" panose="020F0502020204030204"/>
                <a:ea typeface="新細明體" charset="-120"/>
                <a:cs typeface=""/>
              </a:rPr>
            </a:br>
            <a:r>
              <a:rPr lang="en-US" b="1" kern="1200" dirty="0" smtClean="0">
                <a:solidFill>
                  <a:prstClr val="black"/>
                </a:solidFill>
                <a:latin typeface="Calibri" panose="020F0502020204030204"/>
                <a:ea typeface="新細明體" charset="-120"/>
                <a:cs typeface=""/>
              </a:rPr>
              <a:t>Event Scheduler</a:t>
            </a:r>
            <a:endParaRPr lang="en-US" b="1" kern="1200" dirty="0">
              <a:solidFill>
                <a:prstClr val="black"/>
              </a:solidFill>
              <a:latin typeface="Calibri" panose="020F0502020204030204"/>
              <a:ea typeface=""/>
              <a:cs typeface=""/>
            </a:endParaRPr>
          </a:p>
        </p:txBody>
      </p:sp>
      <p:sp>
        <p:nvSpPr>
          <p:cNvPr id="555" name="Rectangle 554"/>
          <p:cNvSpPr/>
          <p:nvPr/>
        </p:nvSpPr>
        <p:spPr>
          <a:xfrm>
            <a:off x="1990231" y="3710292"/>
            <a:ext cx="1447800" cy="5424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Utility </a:t>
            </a:r>
            <a:r>
              <a:rPr lang="mr-IN" sz="1500" b="1" kern="1200" dirty="0" smtClean="0">
                <a:solidFill>
                  <a:prstClr val="black"/>
                </a:solidFill>
                <a:latin typeface="Calibri" panose="020F0502020204030204"/>
                <a:ea typeface="新細明體" charset="-120"/>
                <a:cs typeface=""/>
              </a:rPr>
              <a:t>–</a:t>
            </a:r>
            <a:r>
              <a:rPr lang="en-US" sz="1500" b="1" kern="1200" dirty="0" smtClean="0">
                <a:solidFill>
                  <a:prstClr val="black"/>
                </a:solidFill>
                <a:latin typeface="Calibri" panose="020F0502020204030204"/>
                <a:ea typeface="新細明體" charset="-120"/>
                <a:cs typeface=""/>
              </a:rPr>
              <a:t> </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Email Notifier</a:t>
            </a:r>
            <a:endParaRPr lang="en-US" sz="1500" b="1" kern="1200" dirty="0">
              <a:solidFill>
                <a:prstClr val="black"/>
              </a:solidFill>
              <a:latin typeface="Calibri" panose="020F0502020204030204"/>
              <a:ea typeface=""/>
              <a:cs typeface=""/>
            </a:endParaRPr>
          </a:p>
        </p:txBody>
      </p:sp>
      <p:cxnSp>
        <p:nvCxnSpPr>
          <p:cNvPr id="1541" name="Elbow Connector 1540"/>
          <p:cNvCxnSpPr>
            <a:stCxn id="70" idx="1"/>
          </p:cNvCxnSpPr>
          <p:nvPr/>
        </p:nvCxnSpPr>
        <p:spPr>
          <a:xfrm rot="10800000" flipV="1">
            <a:off x="2735427" y="1064294"/>
            <a:ext cx="2782024" cy="691812"/>
          </a:xfrm>
          <a:prstGeom prst="bentConnector3">
            <a:avLst>
              <a:gd name="adj1" fmla="val 3402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Elbow Connector 1546"/>
          <p:cNvCxnSpPr>
            <a:stCxn id="82" idx="3"/>
            <a:endCxn id="1595" idx="1"/>
          </p:cNvCxnSpPr>
          <p:nvPr/>
        </p:nvCxnSpPr>
        <p:spPr>
          <a:xfrm flipV="1">
            <a:off x="7504009" y="2866191"/>
            <a:ext cx="425394" cy="295055"/>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65" name="Rectangle 1564"/>
          <p:cNvSpPr/>
          <p:nvPr/>
        </p:nvSpPr>
        <p:spPr>
          <a:xfrm>
            <a:off x="4053025" y="823003"/>
            <a:ext cx="1128629" cy="557620"/>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Crawler Module</a:t>
            </a:r>
            <a:endParaRPr lang="en-US" sz="1500" b="1" kern="1200" dirty="0">
              <a:solidFill>
                <a:prstClr val="black"/>
              </a:solidFill>
              <a:latin typeface="Calibri" panose="020F0502020204030204"/>
              <a:ea typeface=""/>
              <a:cs typeface=""/>
            </a:endParaRPr>
          </a:p>
        </p:txBody>
      </p:sp>
      <p:cxnSp>
        <p:nvCxnSpPr>
          <p:cNvPr id="1578" name="Straight Connector 1577"/>
          <p:cNvCxnSpPr>
            <a:stCxn id="1622" idx="3"/>
            <a:endCxn id="1583" idx="1"/>
          </p:cNvCxnSpPr>
          <p:nvPr/>
        </p:nvCxnSpPr>
        <p:spPr>
          <a:xfrm flipV="1">
            <a:off x="4615280" y="2057870"/>
            <a:ext cx="955179" cy="501178"/>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83" name="Rectangle 1582"/>
          <p:cNvSpPr/>
          <p:nvPr/>
        </p:nvSpPr>
        <p:spPr>
          <a:xfrm>
            <a:off x="5570459" y="1826830"/>
            <a:ext cx="1020050" cy="462079"/>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Resource Module</a:t>
            </a:r>
            <a:endParaRPr lang="en-US" sz="1500" b="1" kern="1200" dirty="0">
              <a:solidFill>
                <a:prstClr val="black"/>
              </a:solidFill>
              <a:latin typeface="Calibri" panose="020F0502020204030204"/>
              <a:ea typeface=""/>
              <a:cs typeface=""/>
            </a:endParaRPr>
          </a:p>
        </p:txBody>
      </p:sp>
      <p:pic>
        <p:nvPicPr>
          <p:cNvPr id="1595" name="Picture 1594"/>
          <p:cNvPicPr>
            <a:picLocks noChangeAspect="1"/>
          </p:cNvPicPr>
          <p:nvPr/>
        </p:nvPicPr>
        <p:blipFill>
          <a:blip r:embed="rId3"/>
          <a:stretch>
            <a:fillRect/>
          </a:stretch>
        </p:blipFill>
        <p:spPr>
          <a:xfrm>
            <a:off x="7929403" y="2509906"/>
            <a:ext cx="712570" cy="712570"/>
          </a:xfrm>
          <a:prstGeom prst="rect">
            <a:avLst/>
          </a:prstGeom>
        </p:spPr>
      </p:pic>
      <p:sp>
        <p:nvSpPr>
          <p:cNvPr id="1596" name="TextBox 1595"/>
          <p:cNvSpPr txBox="1"/>
          <p:nvPr/>
        </p:nvSpPr>
        <p:spPr>
          <a:xfrm>
            <a:off x="7978442" y="2537803"/>
            <a:ext cx="663531" cy="215444"/>
          </a:xfrm>
          <a:prstGeom prst="rect">
            <a:avLst/>
          </a:prstGeom>
          <a:noFill/>
        </p:spPr>
        <p:txBody>
          <a:bodyPr wrap="square" rtlCol="0">
            <a:spAutoFit/>
          </a:bodyPr>
          <a:lstStyle/>
          <a:p>
            <a:r>
              <a:rPr lang="en-US" sz="800" b="1" dirty="0" smtClean="0"/>
              <a:t>Database</a:t>
            </a:r>
            <a:endParaRPr lang="en-US" sz="800" b="1" dirty="0"/>
          </a:p>
        </p:txBody>
      </p:sp>
      <p:cxnSp>
        <p:nvCxnSpPr>
          <p:cNvPr id="1606" name="Elbow Connector 1605"/>
          <p:cNvCxnSpPr>
            <a:stCxn id="554" idx="2"/>
          </p:cNvCxnSpPr>
          <p:nvPr/>
        </p:nvCxnSpPr>
        <p:spPr>
          <a:xfrm rot="16200000" flipH="1">
            <a:off x="1762480" y="784020"/>
            <a:ext cx="341870" cy="1604023"/>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622" name="Rectangle 1621"/>
          <p:cNvSpPr/>
          <p:nvPr/>
        </p:nvSpPr>
        <p:spPr>
          <a:xfrm>
            <a:off x="3490771" y="2324229"/>
            <a:ext cx="1124509"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Janitor</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49" name="Rectangle 48"/>
          <p:cNvSpPr/>
          <p:nvPr/>
        </p:nvSpPr>
        <p:spPr>
          <a:xfrm>
            <a:off x="2171684"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Conformity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50" name="Elbow Connector 49"/>
          <p:cNvCxnSpPr/>
          <p:nvPr/>
        </p:nvCxnSpPr>
        <p:spPr>
          <a:xfrm rot="10800000" flipV="1">
            <a:off x="1442290" y="2010988"/>
            <a:ext cx="1293137" cy="313239"/>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94347"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ts val="2000"/>
              </a:lnSpc>
              <a:spcBef>
                <a:spcPts val="0"/>
              </a:spcBef>
              <a:spcAft>
                <a:spcPts val="0"/>
              </a:spcAft>
              <a:buClrTx/>
              <a:buSzTx/>
              <a:buFontTx/>
              <a:buNone/>
              <a:tabLst/>
              <a:defRPr/>
            </a:pPr>
            <a:r>
              <a:rPr lang="en-US" sz="1500" b="1" kern="1200" dirty="0" smtClean="0">
                <a:solidFill>
                  <a:prstClr val="black"/>
                </a:solidFill>
                <a:latin typeface="Calibri" panose="020F0502020204030204"/>
                <a:ea typeface="新細明體" charset="-120"/>
                <a:cs typeface=""/>
              </a:rPr>
              <a:t>Chaos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55" name="Rectangle 54"/>
          <p:cNvSpPr/>
          <p:nvPr/>
        </p:nvSpPr>
        <p:spPr>
          <a:xfrm>
            <a:off x="283212" y="765385"/>
            <a:ext cx="8664135" cy="3860340"/>
          </a:xfrm>
          <a:prstGeom prst="rect">
            <a:avLst/>
          </a:prstGeom>
          <a:solidFill>
            <a:schemeClr val="bg1">
              <a:lumMod val="50000"/>
              <a:alpha val="1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System Architecture Diagram</a:t>
            </a:r>
            <a:endParaRPr lang="en-US" sz="1800" baseline="-25000" dirty="0">
              <a:solidFill>
                <a:schemeClr val="bg2">
                  <a:lumMod val="50000"/>
                </a:schemeClr>
              </a:solidFill>
            </a:endParaRPr>
          </a:p>
        </p:txBody>
      </p:sp>
      <p:cxnSp>
        <p:nvCxnSpPr>
          <p:cNvPr id="72" name="Elbow Connector 71"/>
          <p:cNvCxnSpPr>
            <a:stCxn id="555" idx="0"/>
            <a:endCxn id="54" idx="2"/>
          </p:cNvCxnSpPr>
          <p:nvPr/>
        </p:nvCxnSpPr>
        <p:spPr>
          <a:xfrm rot="16200000" flipV="1">
            <a:off x="1619997" y="2616158"/>
            <a:ext cx="916427" cy="1271842"/>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55" idx="0"/>
            <a:endCxn id="49" idx="2"/>
          </p:cNvCxnSpPr>
          <p:nvPr/>
        </p:nvCxnSpPr>
        <p:spPr>
          <a:xfrm rot="5400000" flipH="1" flipV="1">
            <a:off x="2258665" y="3249332"/>
            <a:ext cx="916427" cy="54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555" idx="0"/>
            <a:endCxn id="1622" idx="2"/>
          </p:cNvCxnSpPr>
          <p:nvPr/>
        </p:nvCxnSpPr>
        <p:spPr>
          <a:xfrm rot="5400000" flipH="1" flipV="1">
            <a:off x="2925365" y="2582632"/>
            <a:ext cx="916426" cy="13388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2" idx="1"/>
          </p:cNvCxnSpPr>
          <p:nvPr/>
        </p:nvCxnSpPr>
        <p:spPr>
          <a:xfrm rot="10800000" flipV="1">
            <a:off x="4053027" y="3161246"/>
            <a:ext cx="2432810" cy="102258"/>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Slide Number Placeholder 3"/>
          <p:cNvSpPr>
            <a:spLocks noGrp="1"/>
          </p:cNvSpPr>
          <p:nvPr>
            <p:ph type="sldNum" idx="12"/>
          </p:nvPr>
        </p:nvSpPr>
        <p:spPr>
          <a:xfrm>
            <a:off x="8472457" y="4663216"/>
            <a:ext cx="548700" cy="393600"/>
          </a:xfrm>
        </p:spPr>
        <p:txBody>
          <a:bodyPr/>
          <a:lstStyle/>
          <a:p>
            <a:pPr lvl="0">
              <a:spcBef>
                <a:spcPts val="0"/>
              </a:spcBef>
              <a:buNone/>
            </a:pPr>
            <a:r>
              <a:rPr lang="en-US" sz="1000" dirty="0" smtClean="0"/>
              <a:t>7</a:t>
            </a:r>
            <a:endParaRPr lang="en" sz="1000" dirty="0"/>
          </a:p>
        </p:txBody>
      </p:sp>
      <p:cxnSp>
        <p:nvCxnSpPr>
          <p:cNvPr id="119" name="Straight Connector 118"/>
          <p:cNvCxnSpPr>
            <a:endCxn id="1583" idx="1"/>
          </p:cNvCxnSpPr>
          <p:nvPr/>
        </p:nvCxnSpPr>
        <p:spPr>
          <a:xfrm>
            <a:off x="5208790" y="1398233"/>
            <a:ext cx="361669" cy="659637"/>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178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70</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GitHub Pull Request</a:t>
            </a:r>
            <a:endParaRPr lang="en-US" sz="1800" baseline="-25000" dirty="0">
              <a:solidFill>
                <a:schemeClr val="bg2">
                  <a:lumMod val="50000"/>
                </a:schemeClr>
              </a:solidFill>
            </a:endParaRPr>
          </a:p>
        </p:txBody>
      </p:sp>
      <p:sp>
        <p:nvSpPr>
          <p:cNvPr id="8"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Pull request was submitted last Thursday.</a:t>
            </a:r>
          </a:p>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It is now pending and waiting to be merged.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9" y="2006602"/>
            <a:ext cx="5969876" cy="1877126"/>
          </a:xfrm>
          <a:prstGeom prst="rect">
            <a:avLst/>
          </a:prstGeom>
        </p:spPr>
      </p:pic>
    </p:spTree>
    <p:extLst>
      <p:ext uri="{BB962C8B-B14F-4D97-AF65-F5344CB8AC3E}">
        <p14:creationId xmlns:p14="http://schemas.microsoft.com/office/powerpoint/2010/main" val="122718318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Crawler</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71</a:t>
            </a:fld>
            <a:endParaRPr lang="en" sz="1000" dirty="0"/>
          </a:p>
        </p:txBody>
      </p:sp>
    </p:spTree>
    <p:extLst>
      <p:ext uri="{BB962C8B-B14F-4D97-AF65-F5344CB8AC3E}">
        <p14:creationId xmlns:p14="http://schemas.microsoft.com/office/powerpoint/2010/main" val="8077579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body" idx="1"/>
          </p:nvPr>
        </p:nvSpPr>
        <p:spPr>
          <a:xfrm>
            <a:off x="311699" y="812500"/>
            <a:ext cx="8520600" cy="3302700"/>
          </a:xfrm>
          <a:prstGeom prst="rect">
            <a:avLst/>
          </a:prstGeom>
        </p:spPr>
        <p:txBody>
          <a:bodyPr lIns="91425" tIns="91425" rIns="91425" bIns="91425" anchor="t" anchorCtr="0">
            <a:noAutofit/>
          </a:bodyPr>
          <a:lstStyle/>
          <a:p>
            <a:pPr marL="342900" lvl="0" indent="-342900">
              <a:spcBef>
                <a:spcPts val="0"/>
              </a:spcBef>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Use AWS API or EDDA API to query data by either “ID” or “Region” from cloud server, and transform them into List&lt;Cluster&gt; or List&lt;Resource&gt; type for Conformity monkey and Janitor monkey to use.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72</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Objective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8974742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487" y="1479199"/>
            <a:ext cx="5630061" cy="2876951"/>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753759"/>
            <a:ext cx="2705478" cy="2010056"/>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Simplified Architecture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012989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AWS-based </a:t>
            </a:r>
            <a:r>
              <a:rPr lang="en-US" altLang="zh-TW" sz="2000" dirty="0" smtClean="0">
                <a:solidFill>
                  <a:srgbClr val="000000"/>
                </a:solidFill>
                <a:latin typeface="Arial Hebrew Scholar" charset="-79"/>
                <a:ea typeface="Arial Hebrew Scholar" charset="-79"/>
                <a:cs typeface="Arial Hebrew Scholar" charset="-79"/>
              </a:rPr>
              <a:t>:</a:t>
            </a:r>
          </a:p>
          <a:p>
            <a:pPr marL="285750" indent="-285750">
              <a:buFont typeface="Arial" charset="0"/>
              <a:buChar char="•"/>
            </a:pPr>
            <a:r>
              <a:rPr lang="en-US" altLang="zh-TW" sz="2000" dirty="0">
                <a:solidFill>
                  <a:srgbClr val="000000"/>
                </a:solidFill>
                <a:latin typeface="Arial Hebrew Scholar" charset="-79"/>
                <a:ea typeface="Arial Hebrew Scholar" charset="-79"/>
                <a:cs typeface="Arial Hebrew Scholar" charset="-79"/>
              </a:rPr>
              <a:t> </a:t>
            </a: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EDDA-based</a:t>
            </a:r>
            <a:r>
              <a:rPr lang="en-US" altLang="zh-TW" sz="2000" dirty="0" smtClean="0">
                <a:solidFill>
                  <a:srgbClr val="000000"/>
                </a:solidFill>
                <a:latin typeface="Arial Hebrew Scholar" charset="-79"/>
                <a:ea typeface="Arial Hebrew Scholar" charset="-79"/>
                <a:cs typeface="Arial Hebrew Scholar" charset="-79"/>
              </a:rPr>
              <a:t>:</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EDDAInstanceJanitorCrawler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How to achieve?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284836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75</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266325"/>
            <a:ext cx="7727210" cy="3191129"/>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AWS-Based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535675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76</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0" y="136332"/>
            <a:ext cx="8352328" cy="4824961"/>
          </a:xfrm>
          <a:prstGeom prst="rect">
            <a:avLst/>
          </a:prstGeom>
        </p:spPr>
      </p:pic>
    </p:spTree>
    <p:extLst>
      <p:ext uri="{BB962C8B-B14F-4D97-AF65-F5344CB8AC3E}">
        <p14:creationId xmlns:p14="http://schemas.microsoft.com/office/powerpoint/2010/main" val="5148370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77</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EDDA</a:t>
            </a:r>
            <a:r>
              <a:rPr lang="en-US" dirty="0" smtClean="0"/>
              <a:t>-Based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6544670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78</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14" y="155122"/>
            <a:ext cx="6851800" cy="4358118"/>
          </a:xfrm>
          <a:prstGeom prst="rect">
            <a:avLst/>
          </a:prstGeom>
        </p:spPr>
      </p:pic>
    </p:spTree>
    <p:extLst>
      <p:ext uri="{BB962C8B-B14F-4D97-AF65-F5344CB8AC3E}">
        <p14:creationId xmlns:p14="http://schemas.microsoft.com/office/powerpoint/2010/main" val="217242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79</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64" y="143710"/>
            <a:ext cx="6320122" cy="4716306"/>
          </a:xfrm>
          <a:prstGeom prst="rect">
            <a:avLst/>
          </a:prstGeom>
        </p:spPr>
      </p:pic>
    </p:spTree>
    <p:extLst>
      <p:ext uri="{BB962C8B-B14F-4D97-AF65-F5344CB8AC3E}">
        <p14:creationId xmlns:p14="http://schemas.microsoft.com/office/powerpoint/2010/main" val="473136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Initialization</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8</a:t>
            </a:fld>
            <a:endParaRPr lang="en" sz="1000" dirty="0"/>
          </a:p>
        </p:txBody>
      </p:sp>
    </p:spTree>
    <p:extLst>
      <p:ext uri="{BB962C8B-B14F-4D97-AF65-F5344CB8AC3E}">
        <p14:creationId xmlns:p14="http://schemas.microsoft.com/office/powerpoint/2010/main" val="189499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80</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665" y="245015"/>
            <a:ext cx="6269054" cy="444591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6" y="2067793"/>
            <a:ext cx="1995392" cy="1662544"/>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0167614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Why </a:t>
            </a:r>
            <a:r>
              <a:rPr lang="en-US" altLang="zh-TW" sz="2000" dirty="0" smtClean="0">
                <a:solidFill>
                  <a:srgbClr val="000000"/>
                </a:solidFill>
                <a:latin typeface="Miriam" panose="020B0502050101010101" pitchFamily="34" charset="-79"/>
                <a:cs typeface="Miriam" panose="020B0502050101010101" pitchFamily="34" charset="-79"/>
              </a:rPr>
              <a:t>does </a:t>
            </a:r>
            <a:r>
              <a:rPr lang="en-US" altLang="zh-TW" sz="2000" dirty="0" smtClean="0">
                <a:solidFill>
                  <a:srgbClr val="000000"/>
                </a:solidFill>
                <a:latin typeface="Miriam" panose="020B0502050101010101" pitchFamily="34" charset="-79"/>
                <a:cs typeface="Miriam" panose="020B0502050101010101" pitchFamily="34" charset="-79"/>
              </a:rPr>
              <a:t>each cloud service need a corresponding crawler?</a:t>
            </a:r>
          </a:p>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Any way to increase </a:t>
            </a:r>
            <a:r>
              <a:rPr lang="en-US" altLang="zh-TW" sz="2000" dirty="0">
                <a:solidFill>
                  <a:srgbClr val="000000"/>
                </a:solidFill>
                <a:latin typeface="Miriam" panose="020B0502050101010101" pitchFamily="34" charset="-79"/>
                <a:cs typeface="Miriam" panose="020B0502050101010101" pitchFamily="34" charset="-79"/>
              </a:rPr>
              <a:t>code reusability?</a:t>
            </a:r>
            <a:endParaRPr lang="en-US" altLang="zh-TW" sz="2000" dirty="0" smtClean="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endParaRPr lang="zh-TW" altLang="en-US" sz="2000" dirty="0">
              <a:solidFill>
                <a:srgbClr val="000000"/>
              </a:solidFill>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81</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r>
              <a:rPr lang="en-US" baseline="-25000" dirty="0" smtClean="0"/>
              <a:t>1</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755920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Each crawler </a:t>
            </a:r>
            <a:r>
              <a:rPr lang="en-US" altLang="zh-TW" sz="2000" dirty="0" smtClean="0">
                <a:solidFill>
                  <a:srgbClr val="000000"/>
                </a:solidFill>
                <a:latin typeface="Miriam" panose="020B0502050101010101" pitchFamily="34" charset="-79"/>
                <a:cs typeface="Miriam" panose="020B0502050101010101" pitchFamily="34" charset="-79"/>
              </a:rPr>
              <a:t>has similar functionality, </a:t>
            </a:r>
            <a:r>
              <a:rPr lang="en-US" altLang="zh-TW" sz="2000" dirty="0" smtClean="0">
                <a:solidFill>
                  <a:srgbClr val="000000"/>
                </a:solidFill>
                <a:latin typeface="Miriam" panose="020B0502050101010101" pitchFamily="34" charset="-79"/>
                <a:cs typeface="Miriam" panose="020B0502050101010101" pitchFamily="34" charset="-79"/>
              </a:rPr>
              <a:t>but with different </a:t>
            </a:r>
            <a:r>
              <a:rPr lang="en-US" altLang="zh-TW" sz="2000" dirty="0" smtClean="0">
                <a:solidFill>
                  <a:srgbClr val="000000"/>
                </a:solidFill>
                <a:latin typeface="Miriam" panose="020B0502050101010101" pitchFamily="34" charset="-79"/>
                <a:cs typeface="Miriam" panose="020B0502050101010101" pitchFamily="34" charset="-79"/>
              </a:rPr>
              <a:t>parameters, descriptions, </a:t>
            </a:r>
            <a:r>
              <a:rPr lang="en-US" altLang="zh-TW" sz="2000" dirty="0" smtClean="0">
                <a:solidFill>
                  <a:srgbClr val="000000"/>
                </a:solidFill>
                <a:latin typeface="Miriam" panose="020B0502050101010101" pitchFamily="34" charset="-79"/>
                <a:cs typeface="Miriam" panose="020B0502050101010101" pitchFamily="34" charset="-79"/>
              </a:rPr>
              <a:t>additional </a:t>
            </a:r>
            <a:r>
              <a:rPr lang="en-US" altLang="zh-TW" sz="2000" dirty="0" smtClean="0">
                <a:solidFill>
                  <a:srgbClr val="000000"/>
                </a:solidFill>
                <a:latin typeface="Miriam" panose="020B0502050101010101" pitchFamily="34" charset="-79"/>
                <a:cs typeface="Miriam" panose="020B0502050101010101" pitchFamily="34" charset="-79"/>
              </a:rPr>
              <a:t>fields, </a:t>
            </a:r>
            <a:r>
              <a:rPr lang="en-US" altLang="zh-TW" sz="2000" dirty="0" smtClean="0">
                <a:solidFill>
                  <a:srgbClr val="000000"/>
                </a:solidFill>
                <a:latin typeface="Miriam" panose="020B0502050101010101" pitchFamily="34" charset="-79"/>
                <a:cs typeface="Miriam" panose="020B0502050101010101" pitchFamily="34" charset="-79"/>
              </a:rPr>
              <a:t>tags, Logger </a:t>
            </a:r>
            <a:r>
              <a:rPr lang="en-US" altLang="zh-TW" sz="2000" dirty="0" smtClean="0">
                <a:solidFill>
                  <a:srgbClr val="000000"/>
                </a:solidFill>
                <a:latin typeface="Miriam" panose="020B0502050101010101" pitchFamily="34" charset="-79"/>
                <a:cs typeface="Miriam" panose="020B0502050101010101" pitchFamily="34" charset="-79"/>
              </a:rPr>
              <a:t>messages. </a:t>
            </a:r>
            <a:endParaRPr lang="en-US" altLang="zh-TW" sz="2000" dirty="0" smtClean="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endParaRPr lang="en-US" altLang="zh-TW" sz="2000" dirty="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endParaRPr lang="en-US" altLang="zh-TW" sz="2000" dirty="0" smtClean="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Take </a:t>
            </a:r>
            <a:r>
              <a:rPr lang="en-US" altLang="zh-TW" sz="2000" dirty="0" err="1" smtClean="0">
                <a:solidFill>
                  <a:srgbClr val="000000"/>
                </a:solidFill>
                <a:latin typeface="Miriam" panose="020B0502050101010101" pitchFamily="34" charset="-79"/>
                <a:cs typeface="Miriam" panose="020B0502050101010101" pitchFamily="34" charset="-79"/>
              </a:rPr>
              <a:t>getInstanceResources</a:t>
            </a:r>
            <a:r>
              <a:rPr lang="en-US" altLang="zh-TW" sz="2000" dirty="0" smtClean="0">
                <a:solidFill>
                  <a:srgbClr val="000000"/>
                </a:solidFill>
                <a:latin typeface="Miriam" panose="020B0502050101010101" pitchFamily="34" charset="-79"/>
                <a:cs typeface="Miriam" panose="020B0502050101010101" pitchFamily="34" charset="-79"/>
              </a:rPr>
              <a:t>() and </a:t>
            </a:r>
            <a:r>
              <a:rPr lang="en-US" altLang="zh-TW" sz="2000" dirty="0" err="1" smtClean="0">
                <a:solidFill>
                  <a:srgbClr val="000000"/>
                </a:solidFill>
                <a:latin typeface="Miriam" panose="020B0502050101010101" pitchFamily="34" charset="-79"/>
                <a:cs typeface="Miriam" panose="020B0502050101010101" pitchFamily="34" charset="-79"/>
              </a:rPr>
              <a:t>getELBResources</a:t>
            </a:r>
            <a:r>
              <a:rPr lang="en-US" altLang="zh-TW" sz="2000" dirty="0" smtClean="0">
                <a:solidFill>
                  <a:srgbClr val="000000"/>
                </a:solidFill>
                <a:latin typeface="Miriam" panose="020B0502050101010101" pitchFamily="34" charset="-79"/>
                <a:cs typeface="Miriam" panose="020B0502050101010101" pitchFamily="34" charset="-79"/>
              </a:rPr>
              <a:t>() </a:t>
            </a:r>
            <a:r>
              <a:rPr lang="en-US" altLang="zh-TW" sz="2000" dirty="0" smtClean="0">
                <a:solidFill>
                  <a:srgbClr val="000000"/>
                </a:solidFill>
                <a:latin typeface="Miriam" panose="020B0502050101010101" pitchFamily="34" charset="-79"/>
                <a:cs typeface="Miriam" panose="020B0502050101010101" pitchFamily="34" charset="-79"/>
              </a:rPr>
              <a:t>for examples.</a:t>
            </a:r>
            <a:endParaRPr lang="en-US" altLang="zh-TW" sz="2000" dirty="0" smtClean="0">
              <a:solidFill>
                <a:srgbClr val="000000"/>
              </a:solidFill>
              <a:latin typeface="Miriam" panose="020B0502050101010101" pitchFamily="34" charset="-79"/>
              <a:cs typeface="Miriam" panose="020B0502050101010101" pitchFamily="34" charset="-79"/>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Response</a:t>
            </a:r>
            <a:r>
              <a:rPr lang="en-US" altLang="zh-TW" baseline="-25000" dirty="0" smtClean="0"/>
              <a:t>1</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5313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 y="195644"/>
            <a:ext cx="9029413" cy="4223956"/>
          </a:xfrm>
          <a:prstGeom prst="rect">
            <a:avLst/>
          </a:prstGeom>
        </p:spPr>
      </p:pic>
    </p:spTree>
    <p:extLst>
      <p:ext uri="{BB962C8B-B14F-4D97-AF65-F5344CB8AC3E}">
        <p14:creationId xmlns:p14="http://schemas.microsoft.com/office/powerpoint/2010/main" val="17580765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84</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485250" cy="4821382"/>
          </a:xfrm>
          <a:prstGeom prst="rect">
            <a:avLst/>
          </a:prstGeom>
        </p:spPr>
      </p:pic>
    </p:spTree>
    <p:extLst>
      <p:ext uri="{BB962C8B-B14F-4D97-AF65-F5344CB8AC3E}">
        <p14:creationId xmlns:p14="http://schemas.microsoft.com/office/powerpoint/2010/main" val="7652112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200" dirty="0" smtClean="0">
                <a:solidFill>
                  <a:srgbClr val="000000"/>
                </a:solidFill>
                <a:latin typeface="Arial Hebrew Scholar" charset="-79"/>
                <a:ea typeface="Arial Hebrew Scholar" charset="-79"/>
                <a:cs typeface="Arial Hebrew Scholar" charset="-79"/>
              </a:rPr>
              <a:t>Conformity monkey and Janitor monkey both use AWS-based crawler, is it possible to share </a:t>
            </a:r>
            <a:r>
              <a:rPr lang="en-US" altLang="zh-TW" sz="2200" dirty="0" smtClean="0">
                <a:solidFill>
                  <a:srgbClr val="000000"/>
                </a:solidFill>
                <a:latin typeface="Arial Hebrew Scholar" charset="-79"/>
                <a:ea typeface="Arial Hebrew Scholar" charset="-79"/>
                <a:cs typeface="Arial Hebrew Scholar" charset="-79"/>
              </a:rPr>
              <a:t>a </a:t>
            </a:r>
            <a:r>
              <a:rPr lang="en-US" altLang="zh-TW" sz="2200" dirty="0" smtClean="0">
                <a:solidFill>
                  <a:srgbClr val="000000"/>
                </a:solidFill>
                <a:latin typeface="Arial Hebrew Scholar" charset="-79"/>
                <a:ea typeface="Arial Hebrew Scholar" charset="-79"/>
                <a:cs typeface="Arial Hebrew Scholar" charset="-79"/>
              </a:rPr>
              <a:t>common </a:t>
            </a:r>
            <a:r>
              <a:rPr lang="en-US" altLang="zh-TW" sz="2200" dirty="0" smtClean="0">
                <a:solidFill>
                  <a:srgbClr val="000000"/>
                </a:solidFill>
                <a:latin typeface="Arial Hebrew Scholar" charset="-79"/>
                <a:ea typeface="Arial Hebrew Scholar" charset="-79"/>
                <a:cs typeface="Arial Hebrew Scholar" charset="-79"/>
              </a:rPr>
              <a:t>crawler?</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85</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r>
              <a:rPr lang="en-US" baseline="-25000" dirty="0" smtClean="0"/>
              <a:t>2</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7731147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Conformity monkey </a:t>
            </a:r>
            <a:r>
              <a:rPr lang="en-US" altLang="zh-TW" sz="2000" dirty="0" smtClean="0">
                <a:solidFill>
                  <a:srgbClr val="000000"/>
                </a:solidFill>
                <a:latin typeface="Arial Hebrew Scholar" charset="-79"/>
                <a:ea typeface="Arial Hebrew Scholar" charset="-79"/>
                <a:cs typeface="Arial Hebrew Scholar" charset="-79"/>
              </a:rPr>
              <a:t>uses </a:t>
            </a:r>
            <a:r>
              <a:rPr lang="en-US" altLang="zh-TW" sz="2000" dirty="0" smtClean="0">
                <a:solidFill>
                  <a:srgbClr val="000000"/>
                </a:solidFill>
                <a:latin typeface="Arial Hebrew Scholar" charset="-79"/>
                <a:ea typeface="Arial Hebrew Scholar" charset="-79"/>
                <a:cs typeface="Arial Hebrew Scholar" charset="-79"/>
              </a:rPr>
              <a:t>Cluster as a basic unit, however Janitor monkey </a:t>
            </a:r>
            <a:r>
              <a:rPr lang="en-US" altLang="zh-TW" sz="2000" dirty="0" smtClean="0">
                <a:solidFill>
                  <a:srgbClr val="000000"/>
                </a:solidFill>
                <a:latin typeface="Arial Hebrew Scholar" charset="-79"/>
                <a:ea typeface="Arial Hebrew Scholar" charset="-79"/>
                <a:cs typeface="Arial Hebrew Scholar" charset="-79"/>
              </a:rPr>
              <a:t>uses </a:t>
            </a:r>
            <a:r>
              <a:rPr lang="en-US" altLang="zh-TW" sz="2000" dirty="0" smtClean="0">
                <a:solidFill>
                  <a:srgbClr val="000000"/>
                </a:solidFill>
                <a:latin typeface="Arial Hebrew Scholar" charset="-79"/>
                <a:ea typeface="Arial Hebrew Scholar" charset="-79"/>
                <a:cs typeface="Arial Hebrew Scholar" charset="-79"/>
              </a:rPr>
              <a:t>Resource as a basic unit.</a:t>
            </a:r>
          </a:p>
          <a:p>
            <a:pPr marL="285750" indent="-285750">
              <a:buFont typeface="Arial" charset="0"/>
              <a:buChar char="•"/>
            </a:pPr>
            <a:endParaRPr lang="en-US" altLang="zh-TW" sz="2000" dirty="0" smtClean="0">
              <a:solidFill>
                <a:srgbClr val="000000"/>
              </a:solidFill>
              <a:latin typeface="Arial Hebrew Scholar" charset="-79"/>
              <a:ea typeface="Arial Hebrew Scholar" charset="-79"/>
              <a:cs typeface="Arial Hebrew Scholar" charset="-79"/>
            </a:endParaRP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Both crawlers have similar functionality, but different return datatype, tag, description, Logger message …</a:t>
            </a:r>
            <a:endParaRPr lang="zh-TW" altLang="en-US" sz="2000" dirty="0">
              <a:solidFill>
                <a:srgbClr val="000000"/>
              </a:solidFill>
              <a:latin typeface="Arial Hebrew Scholar" charset="-79"/>
              <a:ea typeface="Arial Hebrew Scholar" charset="-79"/>
              <a:cs typeface="Arial Hebrew Scholar" charset="-79"/>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Response</a:t>
            </a:r>
            <a:r>
              <a:rPr lang="en-US" altLang="zh-TW" baseline="-25000" dirty="0" smtClean="0"/>
              <a:t>2</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97901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Utilities</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87</a:t>
            </a:fld>
            <a:endParaRPr lang="en" sz="1000" dirty="0"/>
          </a:p>
        </p:txBody>
      </p:sp>
    </p:spTree>
    <p:extLst>
      <p:ext uri="{BB962C8B-B14F-4D97-AF65-F5344CB8AC3E}">
        <p14:creationId xmlns:p14="http://schemas.microsoft.com/office/powerpoint/2010/main" val="13541176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88</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Open/Closed Principle</a:t>
            </a:r>
            <a:endParaRPr lang="en-US" sz="2000" dirty="0">
              <a:solidFill>
                <a:srgbClr val="000000"/>
              </a:solidFill>
              <a:latin typeface="Calibri" charset="0"/>
              <a:ea typeface="Calibri" charset="0"/>
              <a:cs typeface="Calibri" charset="0"/>
            </a:endParaRPr>
          </a:p>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To add a new type of calendar, such as Chinese Calendar, simply needs extension of </a:t>
            </a:r>
            <a:r>
              <a:rPr lang="en-US" sz="2000" dirty="0" err="1" smtClean="0">
                <a:solidFill>
                  <a:srgbClr val="000000"/>
                </a:solidFill>
                <a:latin typeface="Calibri" charset="0"/>
                <a:ea typeface="Calibri" charset="0"/>
                <a:cs typeface="Calibri" charset="0"/>
              </a:rPr>
              <a:t>BasicCalendar</a:t>
            </a:r>
            <a:r>
              <a:rPr lang="en-US" sz="2000" dirty="0" smtClean="0">
                <a:solidFill>
                  <a:srgbClr val="000000"/>
                </a:solidFill>
                <a:latin typeface="Calibri" charset="0"/>
                <a:ea typeface="Calibri" charset="0"/>
                <a:cs typeface="Calibri" charset="0"/>
              </a:rPr>
              <a:t> class.</a:t>
            </a:r>
            <a:br>
              <a:rPr lang="en-US" sz="2000" dirty="0" smtClean="0">
                <a:solidFill>
                  <a:srgbClr val="000000"/>
                </a:solidFill>
                <a:latin typeface="Calibri" charset="0"/>
                <a:ea typeface="Calibri" charset="0"/>
                <a:cs typeface="Calibri" charset="0"/>
              </a:rPr>
            </a:br>
            <a:r>
              <a:rPr lang="en-US" sz="2000" dirty="0" smtClean="0">
                <a:solidFill>
                  <a:srgbClr val="000000"/>
                </a:solidFill>
                <a:latin typeface="Calibri" charset="0"/>
                <a:ea typeface="Calibri" charset="0"/>
                <a:cs typeface="Calibri" charset="0"/>
              </a:rPr>
              <a:t>Hence, not a single java code needs to be modified.</a:t>
            </a:r>
          </a:p>
          <a:p>
            <a:pPr marL="342900" lvl="0" indent="-342900">
              <a:lnSpc>
                <a:spcPct val="100000"/>
              </a:lnSpc>
              <a:buFont typeface="Arial" charset="0"/>
              <a:buChar char="•"/>
            </a:pPr>
            <a:endParaRPr lang="en-US" sz="2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639251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89</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Class diagram:</a:t>
            </a:r>
            <a:endParaRPr lang="en-US" sz="2000" dirty="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0" y="54292"/>
            <a:ext cx="2577755" cy="4893366"/>
          </a:xfrm>
          <a:prstGeom prst="rect">
            <a:avLst/>
          </a:prstGeom>
        </p:spPr>
      </p:pic>
    </p:spTree>
    <p:extLst>
      <p:ext uri="{BB962C8B-B14F-4D97-AF65-F5344CB8AC3E}">
        <p14:creationId xmlns:p14="http://schemas.microsoft.com/office/powerpoint/2010/main" val="1114709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smtClean="0"/>
              <a:t>Sequence 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r>
              <a:rPr lang="en-US" sz="1000" dirty="0"/>
              <a:t>9</a:t>
            </a:r>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957" y="1199259"/>
            <a:ext cx="6258393" cy="3359025"/>
          </a:xfrm>
          <a:prstGeom prst="rect">
            <a:avLst/>
          </a:prstGeom>
        </p:spPr>
      </p:pic>
    </p:spTree>
    <p:extLst>
      <p:ext uri="{BB962C8B-B14F-4D97-AF65-F5344CB8AC3E}">
        <p14:creationId xmlns:p14="http://schemas.microsoft.com/office/powerpoint/2010/main" val="21284411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90</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Initial Design</a:t>
            </a:r>
            <a:endParaRPr lang="en-US" sz="1600" dirty="0">
              <a:solidFill>
                <a:srgbClr val="000000"/>
              </a:solidFill>
              <a:latin typeface="Calibri" charset="0"/>
              <a:ea typeface="Calibri"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732" y="107255"/>
            <a:ext cx="5443567" cy="4555961"/>
          </a:xfrm>
          <a:prstGeom prst="rect">
            <a:avLst/>
          </a:prstGeom>
        </p:spPr>
      </p:pic>
    </p:spTree>
    <p:extLst>
      <p:ext uri="{BB962C8B-B14F-4D97-AF65-F5344CB8AC3E}">
        <p14:creationId xmlns:p14="http://schemas.microsoft.com/office/powerpoint/2010/main" val="8787992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91</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Dependency Inversion Principle</a:t>
            </a:r>
            <a:endParaRPr lang="en-US" sz="16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34" y="432256"/>
            <a:ext cx="5241265" cy="4358526"/>
          </a:xfrm>
          <a:prstGeom prst="rect">
            <a:avLst/>
          </a:prstGeom>
        </p:spPr>
      </p:pic>
    </p:spTree>
    <p:extLst>
      <p:ext uri="{BB962C8B-B14F-4D97-AF65-F5344CB8AC3E}">
        <p14:creationId xmlns:p14="http://schemas.microsoft.com/office/powerpoint/2010/main" val="1274552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Scenario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92</a:t>
            </a:fld>
            <a:endParaRPr lang="en" sz="1000" dirty="0"/>
          </a:p>
        </p:txBody>
      </p:sp>
      <p:sp>
        <p:nvSpPr>
          <p:cNvPr id="7" name="Shape 73"/>
          <p:cNvSpPr txBox="1">
            <a:spLocks noGrp="1"/>
          </p:cNvSpPr>
          <p:nvPr>
            <p:ph type="body" idx="1"/>
          </p:nvPr>
        </p:nvSpPr>
        <p:spPr>
          <a:xfrm>
            <a:off x="367118" y="920494"/>
            <a:ext cx="8537039" cy="2954276"/>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smtClean="0">
                <a:solidFill>
                  <a:srgbClr val="000000"/>
                </a:solidFill>
                <a:latin typeface="Calibri" charset="0"/>
                <a:ea typeface="Calibri" charset="0"/>
                <a:cs typeface="Calibri" charset="0"/>
              </a:rPr>
              <a:t>Simian Army defines a new class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Problem: </a:t>
            </a:r>
            <a:r>
              <a:rPr lang="en-US" dirty="0" smtClean="0">
                <a:solidFill>
                  <a:srgbClr val="000000"/>
                </a:solidFill>
                <a:latin typeface="Calibri" charset="0"/>
                <a:ea typeface="Calibri" charset="0"/>
                <a:cs typeface="Calibri" charset="0"/>
              </a:rPr>
              <a:t>Some </a:t>
            </a:r>
            <a:r>
              <a:rPr lang="en-US" b="1" dirty="0" smtClean="0">
                <a:solidFill>
                  <a:srgbClr val="000000"/>
                </a:solidFill>
                <a:latin typeface="Calibri" charset="0"/>
                <a:ea typeface="Calibri" charset="0"/>
                <a:cs typeface="Calibri" charset="0"/>
              </a:rPr>
              <a:t>outside</a:t>
            </a:r>
            <a:r>
              <a:rPr lang="en-US" dirty="0" smtClean="0">
                <a:solidFill>
                  <a:srgbClr val="000000"/>
                </a:solidFill>
                <a:latin typeface="Calibri" charset="0"/>
                <a:ea typeface="Calibri" charset="0"/>
                <a:cs typeface="Calibri" charset="0"/>
              </a:rPr>
              <a:t> exceptions should also be classified as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Solution: </a:t>
            </a:r>
            <a:r>
              <a:rPr lang="en-US" dirty="0" smtClean="0">
                <a:solidFill>
                  <a:srgbClr val="000000"/>
                </a:solidFill>
                <a:latin typeface="Calibri" charset="0"/>
                <a:ea typeface="Calibri" charset="0"/>
                <a:cs typeface="Calibri" charset="0"/>
              </a:rPr>
              <a:t>Use a wrapper to wrap those exceptions</a:t>
            </a: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666099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93</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35" y="1761022"/>
            <a:ext cx="7246730" cy="2153922"/>
          </a:xfrm>
          <a:prstGeom prst="rect">
            <a:avLst/>
          </a:prstGeom>
        </p:spPr>
      </p:pic>
    </p:spTree>
    <p:extLst>
      <p:ext uri="{BB962C8B-B14F-4D97-AF65-F5344CB8AC3E}">
        <p14:creationId xmlns:p14="http://schemas.microsoft.com/office/powerpoint/2010/main" val="5729764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94</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0" y="1122928"/>
            <a:ext cx="5173126" cy="3639795"/>
          </a:xfrm>
          <a:prstGeom prst="rect">
            <a:avLst/>
          </a:prstGeom>
        </p:spPr>
      </p:pic>
    </p:spTree>
    <p:extLst>
      <p:ext uri="{BB962C8B-B14F-4D97-AF65-F5344CB8AC3E}">
        <p14:creationId xmlns:p14="http://schemas.microsoft.com/office/powerpoint/2010/main" val="4866471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Inside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95</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smtClean="0">
                <a:solidFill>
                  <a:srgbClr val="000000"/>
                </a:solidFill>
                <a:latin typeface="Calibri" panose="020F0502020204030204" pitchFamily="34" charset="0"/>
                <a:cs typeface="Calibri" panose="020F0502020204030204" pitchFamily="34" charset="0"/>
              </a:rPr>
              <a:t>terminateNow</a:t>
            </a:r>
            <a:r>
              <a:rPr lang="en-US" altLang="zh-TW" dirty="0" smtClean="0">
                <a:solidFill>
                  <a:srgbClr val="000000"/>
                </a:solidFill>
                <a:latin typeface="Calibri" panose="020F0502020204030204" pitchFamily="34" charset="0"/>
                <a:cs typeface="Calibri" panose="020F0502020204030204" pitchFamily="34" charset="0"/>
              </a:rPr>
              <a:t>() in BasicChaosMonkey.java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1902862"/>
            <a:ext cx="6693108" cy="979207"/>
          </a:xfrm>
          <a:prstGeom prst="rect">
            <a:avLst/>
          </a:prstGeom>
        </p:spPr>
      </p:pic>
    </p:spTree>
    <p:extLst>
      <p:ext uri="{BB962C8B-B14F-4D97-AF65-F5344CB8AC3E}">
        <p14:creationId xmlns:p14="http://schemas.microsoft.com/office/powerpoint/2010/main" val="18042723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Outside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96</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detachVolume</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AWSClient.java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902862"/>
            <a:ext cx="6384759" cy="1035210"/>
          </a:xfrm>
          <a:prstGeom prst="rect">
            <a:avLst/>
          </a:prstGeom>
        </p:spPr>
      </p:pic>
    </p:spTree>
    <p:extLst>
      <p:ext uri="{BB962C8B-B14F-4D97-AF65-F5344CB8AC3E}">
        <p14:creationId xmlns:p14="http://schemas.microsoft.com/office/powerpoint/2010/main" val="10654029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Client</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97</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addTerminationEvent</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ChaosMonkeyResource.java</a:t>
            </a: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The client only needs to know the exception belongs to </a:t>
            </a:r>
            <a:r>
              <a:rPr lang="en-US" altLang="zh-TW" b="1" dirty="0" err="1" smtClean="0">
                <a:solidFill>
                  <a:srgbClr val="000000"/>
                </a:solidFill>
                <a:latin typeface="Calibri" panose="020F0502020204030204" pitchFamily="34" charset="0"/>
                <a:cs typeface="Calibri" panose="020F0502020204030204" pitchFamily="34" charset="0"/>
              </a:rPr>
              <a:t>NotFoundException</a:t>
            </a:r>
            <a:r>
              <a:rPr lang="en-US" altLang="zh-TW" dirty="0" smtClean="0">
                <a:solidFill>
                  <a:srgbClr val="000000"/>
                </a:solidFill>
                <a:latin typeface="Calibri" panose="020F0502020204030204" pitchFamily="34" charset="0"/>
                <a:cs typeface="Calibri" panose="020F0502020204030204" pitchFamily="34" charset="0"/>
              </a:rPr>
              <a:t>, the adapter hides all the other details. </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838640"/>
            <a:ext cx="7709957" cy="934540"/>
          </a:xfrm>
          <a:prstGeom prst="rect">
            <a:avLst/>
          </a:prstGeom>
        </p:spPr>
      </p:pic>
    </p:spTree>
    <p:extLst>
      <p:ext uri="{BB962C8B-B14F-4D97-AF65-F5344CB8AC3E}">
        <p14:creationId xmlns:p14="http://schemas.microsoft.com/office/powerpoint/2010/main" val="3872540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Coding Style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98</a:t>
            </a:fld>
            <a:endParaRPr lang="en" sz="1000" dirty="0"/>
          </a:p>
        </p:txBody>
      </p:sp>
    </p:spTree>
    <p:extLst>
      <p:ext uri="{BB962C8B-B14F-4D97-AF65-F5344CB8AC3E}">
        <p14:creationId xmlns:p14="http://schemas.microsoft.com/office/powerpoint/2010/main" val="9571091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99</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144" y="1284131"/>
            <a:ext cx="5529731" cy="3278621"/>
          </a:xfrm>
          <a:prstGeom prst="rect">
            <a:avLst/>
          </a:prstGeom>
        </p:spPr>
      </p:pic>
      <p:sp>
        <p:nvSpPr>
          <p:cNvPr id="7" name="標題 1"/>
          <p:cNvSpPr>
            <a:spLocks noGrp="1"/>
          </p:cNvSpPr>
          <p:nvPr>
            <p:ph type="title"/>
          </p:nvPr>
        </p:nvSpPr>
        <p:spPr>
          <a:xfrm>
            <a:off x="311700" y="115750"/>
            <a:ext cx="8520600" cy="707400"/>
          </a:xfrm>
        </p:spPr>
        <p:txBody>
          <a:bodyPr/>
          <a:lstStyle/>
          <a:p>
            <a:r>
              <a:rPr lang="en-US" altLang="zh-TW" dirty="0" smtClean="0"/>
              <a:t>TODO Comments</a:t>
            </a:r>
            <a:endParaRPr lang="zh-TW" altLang="en-US" dirty="0"/>
          </a:p>
        </p:txBody>
      </p:sp>
    </p:spTree>
    <p:extLst>
      <p:ext uri="{BB962C8B-B14F-4D97-AF65-F5344CB8AC3E}">
        <p14:creationId xmlns:p14="http://schemas.microsoft.com/office/powerpoint/2010/main" val="1379657916"/>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2779</TotalTime>
  <Words>2875</Words>
  <Application>Microsoft Macintosh PowerPoint</Application>
  <PresentationFormat>On-screen Show (16:9)</PresentationFormat>
  <Paragraphs>481</Paragraphs>
  <Slides>104</Slides>
  <Notes>65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 Hebrew Scholar</vt:lpstr>
      <vt:lpstr>Calibri</vt:lpstr>
      <vt:lpstr>Miriam</vt:lpstr>
      <vt:lpstr>ＭＳ ゴシック</vt:lpstr>
      <vt:lpstr>ＭＳ 明朝</vt:lpstr>
      <vt:lpstr>Open Sans</vt:lpstr>
      <vt:lpstr>PT Sans Narrow</vt:lpstr>
      <vt:lpstr>Times New Roman</vt:lpstr>
      <vt:lpstr>新細明體</vt:lpstr>
      <vt:lpstr>標楷體</vt:lpstr>
      <vt:lpstr>Arial</vt:lpstr>
      <vt:lpstr>tropic</vt:lpstr>
      <vt:lpstr>Netflix’s SimianArmy</vt:lpstr>
      <vt:lpstr>Outline</vt:lpstr>
      <vt:lpstr>Background Information</vt:lpstr>
      <vt:lpstr>PowerPoint Presentation</vt:lpstr>
      <vt:lpstr>PowerPoint Presentation</vt:lpstr>
      <vt:lpstr>PowerPoint Presentation</vt:lpstr>
      <vt:lpstr>PowerPoint Presentation</vt:lpstr>
      <vt:lpstr>Initialization</vt:lpstr>
      <vt:lpstr>Sequence Diagram</vt:lpstr>
      <vt:lpstr>Class Diagram</vt:lpstr>
      <vt:lpstr>Command Pattern?</vt:lpstr>
      <vt:lpstr>Command Pattern – Class Diagram</vt:lpstr>
      <vt:lpstr>PowerPoint Presentation</vt:lpstr>
      <vt:lpstr>PowerPoint Presentation</vt:lpstr>
      <vt:lpstr>PowerPoint Presentation</vt:lpstr>
      <vt:lpstr>PowerPoint Presentation</vt:lpstr>
      <vt:lpstr>Chaos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Conformity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Janitor Monkey</vt:lpstr>
      <vt:lpstr>What does Janitor Monkey Do</vt:lpstr>
      <vt:lpstr>Hierarchy</vt:lpstr>
      <vt:lpstr>Janitor Monkey</vt:lpstr>
      <vt:lpstr>Mark a resource </vt:lpstr>
      <vt:lpstr>Abstract Janitor</vt:lpstr>
      <vt:lpstr>Abstract Janitor – flexibility</vt:lpstr>
      <vt:lpstr>Abstract Janitor – abstract operation</vt:lpstr>
      <vt:lpstr>Class Diagram</vt:lpstr>
      <vt:lpstr>Client</vt:lpstr>
      <vt:lpstr>PowerPoint Presentation</vt:lpstr>
      <vt:lpstr>PowerPoint Presentation</vt:lpstr>
      <vt:lpstr>PowerPoint Presentation</vt:lpstr>
      <vt:lpstr>PowerPoint Presentation</vt:lpstr>
      <vt:lpstr>Multi-Thread – ways to synchronize</vt:lpstr>
      <vt:lpstr>PowerPoint Presentation</vt:lpstr>
      <vt:lpstr>PowerPoint Presentation</vt:lpstr>
      <vt:lpstr>PowerPoint Presentation</vt:lpstr>
      <vt:lpstr>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Utilities</vt:lpstr>
      <vt:lpstr>PowerPoint Presentation</vt:lpstr>
      <vt:lpstr>PowerPoint Presentation</vt:lpstr>
      <vt:lpstr>PowerPoint Presentation</vt:lpstr>
      <vt:lpstr>PowerPoint Presentation</vt:lpstr>
      <vt:lpstr>Scenario</vt:lpstr>
      <vt:lpstr>Class Diagram</vt:lpstr>
      <vt:lpstr>Class Diagram</vt:lpstr>
      <vt:lpstr>Inside SimianArmy</vt:lpstr>
      <vt:lpstr>Outside SimianArmy</vt:lpstr>
      <vt:lpstr>Client</vt:lpstr>
      <vt:lpstr>Coding Style</vt:lpstr>
      <vt:lpstr>TODO Comments</vt:lpstr>
      <vt:lpstr>Logger</vt:lpstr>
      <vt:lpstr>Annotations</vt:lpstr>
      <vt:lpstr>PowerPoint Presentation</vt:lpstr>
      <vt:lpstr>PowerPoint Presentation</vt:lpstr>
      <vt:lpstr>Q &amp; 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of Class Diagrams</dc:title>
  <cp:lastModifiedBy>Microsoft Office User</cp:lastModifiedBy>
  <cp:revision>520</cp:revision>
  <cp:lastPrinted>2017-06-13T07:49:55Z</cp:lastPrinted>
  <dcterms:modified xsi:type="dcterms:W3CDTF">2017-06-13T15:44:09Z</dcterms:modified>
</cp:coreProperties>
</file>